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7" r:id="rId4"/>
    <p:sldId id="286" r:id="rId5"/>
    <p:sldId id="290" r:id="rId6"/>
    <p:sldId id="294" r:id="rId7"/>
    <p:sldId id="261" r:id="rId8"/>
    <p:sldId id="262" r:id="rId9"/>
    <p:sldId id="263" r:id="rId10"/>
    <p:sldId id="265" r:id="rId11"/>
    <p:sldId id="291"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2" r:id="rId26"/>
  </p:sldIdLst>
  <p:sldSz cx="12192000" cy="6858000"/>
  <p:notesSz cx="6858000" cy="9144000"/>
  <p:embeddedFontLst>
    <p:embeddedFont>
      <p:font typeface="Aptos Narrow" panose="020B0004020202020204" pitchFamily="34" charset="0"/>
      <p:regular r:id="rId28"/>
      <p:bold r:id="rId29"/>
      <p:italic r:id="rId30"/>
      <p:boldItalic r:id="rId31"/>
    </p:embeddedFont>
    <p:embeddedFont>
      <p:font typeface="Avenir" panose="02000503020000020003" pitchFamily="2" charset="0"/>
      <p:regular r:id="rId32"/>
      <p:italic r:id="rId33"/>
    </p:embeddedFont>
    <p:embeddedFont>
      <p:font typeface="Barlow" pitchFamily="2" charset="77"/>
      <p:regular r:id="rId34"/>
      <p:bold r:id="rId35"/>
      <p:italic r:id="rId36"/>
      <p:boldItalic r:id="rId37"/>
    </p:embeddedFont>
    <p:embeddedFont>
      <p:font typeface="Barlow Medium"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EB Garamond" pitchFamily="2"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Libre Franklin Black" panose="020F0502020204030204" pitchFamily="34" charset="0"/>
      <p:bold r:id="rId54"/>
      <p:italic r:id="rId55"/>
      <p:boldItalic r:id="rId56"/>
    </p:embeddedFont>
    <p:embeddedFont>
      <p:font typeface="Play" pitchFamily="2"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D9FD-934B-427D-A0CF-570ED8EAD4EE}">
  <a:tblStyle styleId="{00E4D9FD-934B-427D-A0CF-570ED8EAD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DB61A-3FF0-45C9-BBC0-113D4F3EC8D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3E8"/>
          </a:solidFill>
        </a:fill>
      </a:tcStyle>
    </a:wholeTbl>
    <a:band1H>
      <a:tcTxStyle/>
      <a:tcStyle>
        <a:tcBdr/>
        <a:fill>
          <a:solidFill>
            <a:srgbClr val="F9E7CE"/>
          </a:solidFill>
        </a:fill>
      </a:tcStyle>
    </a:band1H>
    <a:band2H>
      <a:tcTxStyle/>
      <a:tcStyle>
        <a:tcBdr/>
      </a:tcStyle>
    </a:band2H>
    <a:band1V>
      <a:tcTxStyle/>
      <a:tcStyle>
        <a:tcBdr/>
        <a:fill>
          <a:solidFill>
            <a:srgbClr val="F9E7C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73549"/>
  </p:normalViewPr>
  <p:slideViewPr>
    <p:cSldViewPr snapToGrid="0">
      <p:cViewPr varScale="1">
        <p:scale>
          <a:sx n="133" d="100"/>
          <a:sy n="133" d="100"/>
        </p:scale>
        <p:origin x="20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50" dirty="0" err="1">
                <a:solidFill>
                  <a:srgbClr val="222222"/>
                </a:solidFill>
                <a:highlight>
                  <a:srgbClr val="FFFFFF"/>
                </a:highlight>
                <a:latin typeface="Arial"/>
                <a:ea typeface="Arial"/>
                <a:cs typeface="Arial"/>
                <a:sym typeface="Arial"/>
              </a:rPr>
              <a:t>Borrador</a:t>
            </a:r>
            <a:r>
              <a:rPr lang="en-US" sz="950" dirty="0">
                <a:solidFill>
                  <a:srgbClr val="222222"/>
                </a:solidFill>
                <a:highlight>
                  <a:srgbClr val="FFFFFF"/>
                </a:highlight>
                <a:latin typeface="Arial"/>
                <a:ea typeface="Arial"/>
                <a:cs typeface="Arial"/>
                <a:sym typeface="Arial"/>
              </a:rPr>
              <a:t> de agenda</a:t>
            </a:r>
            <a:endParaRPr sz="950" dirty="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dirty="0">
                <a:solidFill>
                  <a:srgbClr val="222222"/>
                </a:solidFill>
                <a:highlight>
                  <a:srgbClr val="FFFFFF"/>
                </a:highlight>
                <a:latin typeface="Arial"/>
                <a:ea typeface="Arial"/>
                <a:cs typeface="Arial"/>
                <a:sym typeface="Arial"/>
              </a:rPr>
              <a:t>1. Introducción de </a:t>
            </a:r>
            <a:r>
              <a:rPr lang="en-US" sz="950" dirty="0" err="1">
                <a:solidFill>
                  <a:srgbClr val="222222"/>
                </a:solidFill>
                <a:highlight>
                  <a:srgbClr val="FFFFFF"/>
                </a:highlight>
                <a:latin typeface="Arial"/>
                <a:ea typeface="Arial"/>
                <a:cs typeface="Arial"/>
                <a:sym typeface="Arial"/>
              </a:rPr>
              <a:t>los</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participantes</a:t>
            </a:r>
            <a:r>
              <a:rPr lang="en-US" sz="950" dirty="0">
                <a:solidFill>
                  <a:srgbClr val="222222"/>
                </a:solidFill>
                <a:highlight>
                  <a:srgbClr val="FFFFFF"/>
                </a:highlight>
                <a:latin typeface="Arial"/>
                <a:ea typeface="Arial"/>
                <a:cs typeface="Arial"/>
                <a:sym typeface="Arial"/>
              </a:rPr>
              <a:t>…. 20 </a:t>
            </a:r>
            <a:r>
              <a:rPr lang="en-US" sz="950" dirty="0" err="1">
                <a:solidFill>
                  <a:srgbClr val="222222"/>
                </a:solidFill>
                <a:highlight>
                  <a:srgbClr val="FFFFFF"/>
                </a:highlight>
                <a:latin typeface="Arial"/>
                <a:ea typeface="Arial"/>
                <a:cs typeface="Arial"/>
                <a:sym typeface="Arial"/>
              </a:rPr>
              <a:t>minutos</a:t>
            </a:r>
            <a:endParaRPr sz="950" dirty="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dirty="0">
                <a:solidFill>
                  <a:srgbClr val="222222"/>
                </a:solidFill>
                <a:highlight>
                  <a:srgbClr val="FFFFFF"/>
                </a:highlight>
                <a:latin typeface="Arial"/>
                <a:ea typeface="Arial"/>
                <a:cs typeface="Arial"/>
                <a:sym typeface="Arial"/>
              </a:rPr>
              <a:t>2. </a:t>
            </a:r>
            <a:r>
              <a:rPr lang="en-US" sz="950" dirty="0" err="1">
                <a:solidFill>
                  <a:srgbClr val="222222"/>
                </a:solidFill>
                <a:highlight>
                  <a:srgbClr val="FFFFFF"/>
                </a:highlight>
                <a:latin typeface="Arial"/>
                <a:ea typeface="Arial"/>
                <a:cs typeface="Arial"/>
                <a:sym typeface="Arial"/>
              </a:rPr>
              <a:t>Presentación</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sobre</a:t>
            </a:r>
            <a:r>
              <a:rPr lang="en-US" sz="950" dirty="0">
                <a:solidFill>
                  <a:srgbClr val="222222"/>
                </a:solidFill>
                <a:highlight>
                  <a:srgbClr val="FFFFFF"/>
                </a:highlight>
                <a:latin typeface="Arial"/>
                <a:ea typeface="Arial"/>
                <a:cs typeface="Arial"/>
                <a:sym typeface="Arial"/>
              </a:rPr>
              <a:t> lo que he </a:t>
            </a:r>
            <a:r>
              <a:rPr lang="en-US" sz="950" dirty="0" err="1">
                <a:solidFill>
                  <a:srgbClr val="222222"/>
                </a:solidFill>
                <a:highlight>
                  <a:srgbClr val="FFFFFF"/>
                </a:highlight>
                <a:latin typeface="Arial"/>
                <a:ea typeface="Arial"/>
                <a:cs typeface="Arial"/>
                <a:sym typeface="Arial"/>
              </a:rPr>
              <a:t>aprendido</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sobre</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implicación</a:t>
            </a:r>
            <a:r>
              <a:rPr lang="en-US" sz="950" dirty="0">
                <a:solidFill>
                  <a:srgbClr val="222222"/>
                </a:solidFill>
                <a:highlight>
                  <a:srgbClr val="FFFFFF"/>
                </a:highlight>
                <a:latin typeface="Arial"/>
                <a:ea typeface="Arial"/>
                <a:cs typeface="Arial"/>
                <a:sym typeface="Arial"/>
              </a:rPr>
              <a:t> social del </a:t>
            </a:r>
            <a:r>
              <a:rPr lang="en-US" sz="950" dirty="0" err="1">
                <a:solidFill>
                  <a:srgbClr val="222222"/>
                </a:solidFill>
                <a:highlight>
                  <a:srgbClr val="FFFFFF"/>
                </a:highlight>
                <a:latin typeface="Arial"/>
                <a:ea typeface="Arial"/>
                <a:cs typeface="Arial"/>
                <a:sym typeface="Arial"/>
              </a:rPr>
              <a:t>estudiante</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Véase</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nexo</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aquí</a:t>
            </a:r>
            <a:r>
              <a:rPr lang="en-US" sz="950" dirty="0">
                <a:solidFill>
                  <a:srgbClr val="222222"/>
                </a:solidFill>
                <a:highlight>
                  <a:srgbClr val="FFFFFF"/>
                </a:highlight>
                <a:latin typeface="Arial"/>
                <a:ea typeface="Arial"/>
                <a:cs typeface="Arial"/>
                <a:sym typeface="Arial"/>
              </a:rPr>
              <a:t>…..20 a 30 </a:t>
            </a:r>
            <a:r>
              <a:rPr lang="en-US" sz="950" dirty="0" err="1">
                <a:solidFill>
                  <a:srgbClr val="222222"/>
                </a:solidFill>
                <a:highlight>
                  <a:srgbClr val="FFFFFF"/>
                </a:highlight>
                <a:latin typeface="Arial"/>
                <a:ea typeface="Arial"/>
                <a:cs typeface="Arial"/>
                <a:sym typeface="Arial"/>
              </a:rPr>
              <a:t>minutos</a:t>
            </a:r>
            <a:endParaRPr sz="950" dirty="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dirty="0">
                <a:solidFill>
                  <a:srgbClr val="222222"/>
                </a:solidFill>
                <a:highlight>
                  <a:srgbClr val="FFFFFF"/>
                </a:highlight>
                <a:latin typeface="Arial"/>
                <a:ea typeface="Arial"/>
                <a:cs typeface="Arial"/>
                <a:sym typeface="Arial"/>
              </a:rPr>
              <a:t>3. </a:t>
            </a:r>
            <a:r>
              <a:rPr lang="en-US" sz="950" dirty="0" err="1">
                <a:solidFill>
                  <a:srgbClr val="222222"/>
                </a:solidFill>
                <a:highlight>
                  <a:srgbClr val="FFFFFF"/>
                </a:highlight>
                <a:latin typeface="Arial"/>
                <a:ea typeface="Arial"/>
                <a:cs typeface="Arial"/>
                <a:sym typeface="Arial"/>
              </a:rPr>
              <a:t>Preguntas</a:t>
            </a:r>
            <a:r>
              <a:rPr lang="en-US" sz="950" dirty="0">
                <a:solidFill>
                  <a:srgbClr val="222222"/>
                </a:solidFill>
                <a:highlight>
                  <a:srgbClr val="FFFFFF"/>
                </a:highlight>
                <a:latin typeface="Arial"/>
                <a:ea typeface="Arial"/>
                <a:cs typeface="Arial"/>
                <a:sym typeface="Arial"/>
              </a:rPr>
              <a:t> ... .30  </a:t>
            </a:r>
            <a:r>
              <a:rPr lang="en-US" sz="950" dirty="0" err="1">
                <a:solidFill>
                  <a:srgbClr val="222222"/>
                </a:solidFill>
                <a:highlight>
                  <a:srgbClr val="FFFFFF"/>
                </a:highlight>
                <a:latin typeface="Arial"/>
                <a:ea typeface="Arial"/>
                <a:cs typeface="Arial"/>
                <a:sym typeface="Arial"/>
              </a:rPr>
              <a:t>minutos</a:t>
            </a:r>
            <a:endParaRPr sz="950" dirty="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dirty="0">
                <a:solidFill>
                  <a:srgbClr val="222222"/>
                </a:solidFill>
                <a:highlight>
                  <a:srgbClr val="FFFFFF"/>
                </a:highlight>
                <a:latin typeface="Arial"/>
                <a:ea typeface="Arial"/>
                <a:cs typeface="Arial"/>
                <a:sym typeface="Arial"/>
              </a:rPr>
              <a:t>4. </a:t>
            </a:r>
            <a:r>
              <a:rPr lang="en-US" sz="950" dirty="0" err="1">
                <a:solidFill>
                  <a:srgbClr val="222222"/>
                </a:solidFill>
                <a:highlight>
                  <a:srgbClr val="FFFFFF"/>
                </a:highlight>
                <a:latin typeface="Arial"/>
                <a:ea typeface="Arial"/>
                <a:cs typeface="Arial"/>
                <a:sym typeface="Arial"/>
              </a:rPr>
              <a:t>Discusión</a:t>
            </a:r>
            <a:r>
              <a:rPr lang="en-US" sz="950" dirty="0">
                <a:solidFill>
                  <a:srgbClr val="222222"/>
                </a:solidFill>
                <a:highlight>
                  <a:srgbClr val="FFFFFF"/>
                </a:highlight>
                <a:latin typeface="Arial"/>
                <a:ea typeface="Arial"/>
                <a:cs typeface="Arial"/>
                <a:sym typeface="Arial"/>
              </a:rPr>
              <a:t> </a:t>
            </a:r>
            <a:r>
              <a:rPr lang="en-US" sz="950" dirty="0" err="1">
                <a:solidFill>
                  <a:srgbClr val="222222"/>
                </a:solidFill>
                <a:highlight>
                  <a:srgbClr val="FFFFFF"/>
                </a:highlight>
                <a:latin typeface="Arial"/>
                <a:ea typeface="Arial"/>
                <a:cs typeface="Arial"/>
                <a:sym typeface="Arial"/>
              </a:rPr>
              <a:t>grupal</a:t>
            </a:r>
            <a:r>
              <a:rPr lang="en-US" sz="950" dirty="0">
                <a:solidFill>
                  <a:srgbClr val="222222"/>
                </a:solidFill>
                <a:highlight>
                  <a:srgbClr val="FFFFFF"/>
                </a:highlight>
                <a:latin typeface="Arial"/>
                <a:ea typeface="Arial"/>
                <a:cs typeface="Arial"/>
                <a:sym typeface="Arial"/>
              </a:rPr>
              <a:t>…20 </a:t>
            </a:r>
            <a:r>
              <a:rPr lang="en-US" sz="950" dirty="0" err="1">
                <a:solidFill>
                  <a:srgbClr val="222222"/>
                </a:solidFill>
                <a:highlight>
                  <a:srgbClr val="FFFFFF"/>
                </a:highlight>
                <a:latin typeface="Arial"/>
                <a:ea typeface="Arial"/>
                <a:cs typeface="Arial"/>
                <a:sym typeface="Arial"/>
              </a:rPr>
              <a:t>minutos</a:t>
            </a:r>
            <a:endParaRPr sz="950" dirty="0">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73" name="Google Shape;7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Translating the conceptual model into a structural equation modeling of sources of transfer efficacy and their individual influence on goal orientation.</a:t>
            </a:r>
            <a:endParaRPr dirty="0"/>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800" dirty="0">
                <a:effectLst/>
                <a:latin typeface="Times New Roman" panose="02020603050405020304" pitchFamily="18" charset="0"/>
                <a:ea typeface="Times New Roman" panose="02020603050405020304" pitchFamily="18" charset="0"/>
              </a:rPr>
              <a:t>Our sample closely mirrors the 2022 community college student population (AACC, 2022), including a nearly identical proportion of first-generation college students (28.9% vs. 29%). However, there are slight discrepancies in the proportions of White students (48.1% vs. 44%), African American students (11.3% vs. 12%), and Asian American/Pacific Islander students (7.4% vs. 7%). Notably, our sample consists of 11% Latino/Hispanic students, which is significantly lower than their 27% representation in the 2022 community college population. Sixty-six percent of our sample is women, compared to 60% of the 2022 community college student population.  Regarding age, 61% of our sample is 22 years or older, compared to 56% of community college students in 2022 who fall into this age group.</a:t>
            </a:r>
            <a:endParaRPr lang="en-US"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chemeClr val="dk1"/>
              </a:buClr>
              <a:buSzPts val="1200"/>
              <a:buFont typeface="Calibri"/>
              <a:buNone/>
            </a:pPr>
            <a:endParaRPr dirty="0">
              <a:solidFill>
                <a:srgbClr val="FF0000"/>
              </a:solidFill>
            </a:endParaRPr>
          </a:p>
        </p:txBody>
      </p:sp>
      <p:sp>
        <p:nvSpPr>
          <p:cNvPr id="310" name="Google Shape;3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52bca7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52bca7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9352bca7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23b54c93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23b54c93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aseline="0" dirty="0"/>
              <a:t>In class exercise: Split the students into two groups. Assign each group one perspective.</a:t>
            </a:r>
            <a:endParaRPr sz="1400" baseline="0" dirty="0"/>
          </a:p>
        </p:txBody>
      </p:sp>
      <p:sp>
        <p:nvSpPr>
          <p:cNvPr id="378" name="Google Shape;378;g2923b54c93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55f1531e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955f1531e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9a6b4ee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9a6b4ee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9a6b4eea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1" name="Google Shape;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9c48f9c6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99c48f9c6d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3" name="Google Shape;313;g299c48f9c6d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Title IV degree granting institutions according to Table 317,10 as prepared January 2024</a:t>
            </a:r>
          </a:p>
          <a:p>
            <a:pPr marL="0" lvl="0" indent="0" algn="l" rtl="0">
              <a:spcBef>
                <a:spcPts val="0"/>
              </a:spcBef>
              <a:spcAft>
                <a:spcPts val="0"/>
              </a:spcAft>
              <a:buNone/>
            </a:pPr>
            <a:r>
              <a:rPr lang="en-US" dirty="0"/>
              <a:t>2-year colleges = 1,268 while ACC reports 1,026</a:t>
            </a:r>
          </a:p>
          <a:p>
            <a:pPr marL="0" lvl="0" indent="0" algn="l" rtl="0">
              <a:spcBef>
                <a:spcPts val="0"/>
              </a:spcBef>
              <a:spcAft>
                <a:spcPts val="0"/>
              </a:spcAft>
              <a:buNone/>
            </a:pPr>
            <a:r>
              <a:rPr lang="en-US" dirty="0"/>
              <a:t>4-year colleges = 2,628, </a:t>
            </a:r>
          </a:p>
          <a:p>
            <a:pPr marL="0" lvl="0" indent="0" algn="l" rtl="0">
              <a:spcBef>
                <a:spcPts val="0"/>
              </a:spcBef>
              <a:spcAft>
                <a:spcPts val="0"/>
              </a:spcAft>
              <a:buNone/>
            </a:pPr>
            <a:r>
              <a:rPr lang="en-US" dirty="0"/>
              <a:t>         Total: 3,896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42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22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200">
                <a:latin typeface="Calibri"/>
                <a:ea typeface="Calibri"/>
                <a:cs typeface="Calibri"/>
                <a:sym typeface="Calibri"/>
              </a:rPr>
              <a:t>El propósito de este estudio es tener una visión más clara del rol de autoeficacia y claridad en objetivos entre estudiantes de colegios comunitarios.  Las preguntas de investigación que guiaron el estudio son:</a:t>
            </a:r>
            <a:endParaRPr sz="1200">
              <a:latin typeface="Calibri"/>
              <a:ea typeface="Calibri"/>
              <a:cs typeface="Calibri"/>
              <a:sym typeface="Calibri"/>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La </a:t>
            </a:r>
            <a:r>
              <a:rPr lang="en-US" dirty="0" err="1"/>
              <a:t>autoeficacia</a:t>
            </a:r>
            <a:r>
              <a:rPr lang="en-US" dirty="0"/>
              <a:t> </a:t>
            </a:r>
            <a:r>
              <a:rPr lang="en-US" dirty="0" err="1"/>
              <a:t>puede</a:t>
            </a:r>
            <a:r>
              <a:rPr lang="en-US" dirty="0"/>
              <a:t> </a:t>
            </a:r>
            <a:r>
              <a:rPr lang="en-US" dirty="0" err="1"/>
              <a:t>definirse</a:t>
            </a:r>
            <a:r>
              <a:rPr lang="en-US" dirty="0"/>
              <a:t> </a:t>
            </a:r>
            <a:r>
              <a:rPr lang="en-US" dirty="0" err="1"/>
              <a:t>como</a:t>
            </a:r>
            <a:r>
              <a:rPr lang="en-US" dirty="0"/>
              <a:t> las </a:t>
            </a:r>
            <a:r>
              <a:rPr lang="en-US" dirty="0" err="1"/>
              <a:t>creencias</a:t>
            </a:r>
            <a:r>
              <a:rPr lang="en-US" dirty="0"/>
              <a:t> que la persona </a:t>
            </a:r>
            <a:r>
              <a:rPr lang="en-US" dirty="0" err="1"/>
              <a:t>tiene</a:t>
            </a:r>
            <a:r>
              <a:rPr lang="en-US" dirty="0"/>
              <a:t> </a:t>
            </a:r>
            <a:r>
              <a:rPr lang="en-US" dirty="0" err="1"/>
              <a:t>sobre</a:t>
            </a:r>
            <a:r>
              <a:rPr lang="en-US" dirty="0"/>
              <a:t> sus </a:t>
            </a:r>
            <a:r>
              <a:rPr lang="en-US" dirty="0" err="1"/>
              <a:t>capacidades</a:t>
            </a:r>
            <a:r>
              <a:rPr lang="en-US" dirty="0"/>
              <a:t> para </a:t>
            </a:r>
            <a:r>
              <a:rPr lang="en-US" dirty="0" err="1"/>
              <a:t>organizar</a:t>
            </a:r>
            <a:r>
              <a:rPr lang="en-US" dirty="0"/>
              <a:t> y </a:t>
            </a:r>
            <a:r>
              <a:rPr lang="en-US" dirty="0" err="1"/>
              <a:t>ejecutar</a:t>
            </a:r>
            <a:r>
              <a:rPr lang="en-US" dirty="0"/>
              <a:t> </a:t>
            </a:r>
            <a:r>
              <a:rPr lang="en-US" dirty="0" err="1"/>
              <a:t>acciones</a:t>
            </a:r>
            <a:r>
              <a:rPr lang="en-US" dirty="0"/>
              <a:t> </a:t>
            </a:r>
            <a:r>
              <a:rPr lang="en-US" dirty="0" err="1"/>
              <a:t>necesarias</a:t>
            </a:r>
            <a:r>
              <a:rPr lang="en-US" dirty="0"/>
              <a:t> para </a:t>
            </a:r>
            <a:r>
              <a:rPr lang="en-US" dirty="0" err="1"/>
              <a:t>realizar</a:t>
            </a:r>
            <a:r>
              <a:rPr lang="en-US" dirty="0"/>
              <a:t> </a:t>
            </a:r>
            <a:r>
              <a:rPr lang="en-US" dirty="0" err="1"/>
              <a:t>una</a:t>
            </a:r>
            <a:r>
              <a:rPr lang="en-US" dirty="0"/>
              <a:t> </a:t>
            </a:r>
            <a:r>
              <a:rPr lang="en-US" dirty="0" err="1"/>
              <a:t>tarea</a:t>
            </a:r>
            <a:r>
              <a:rPr lang="en-US" dirty="0"/>
              <a:t> (Bandura, 1989).</a:t>
            </a:r>
            <a:endParaRPr dirty="0"/>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
        <p:cNvGrpSpPr/>
        <p:nvPr/>
      </p:nvGrpSpPr>
      <p:grpSpPr>
        <a:xfrm>
          <a:off x="0" y="0"/>
          <a:ext cx="0" cy="0"/>
          <a:chOff x="0" y="0"/>
          <a:chExt cx="0" cy="0"/>
        </a:xfrm>
      </p:grpSpPr>
      <p:sp>
        <p:nvSpPr>
          <p:cNvPr id="14" name="Google Shape;14;p2"/>
          <p:cNvSpPr/>
          <p:nvPr/>
        </p:nvSpPr>
        <p:spPr>
          <a:xfrm>
            <a:off x="-2120900" y="-573871"/>
            <a:ext cx="8521500" cy="8521500"/>
          </a:xfrm>
          <a:prstGeom prst="chord">
            <a:avLst>
              <a:gd name="adj1" fmla="val 14385217"/>
              <a:gd name="adj2" fmla="val 7208317"/>
            </a:avLst>
          </a:prstGeom>
          <a:solidFill>
            <a:schemeClr val="accent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 name="Google Shape;15;p2"/>
          <p:cNvSpPr/>
          <p:nvPr/>
        </p:nvSpPr>
        <p:spPr>
          <a:xfrm>
            <a:off x="599387" y="1045564"/>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8000"/>
              <a:buNone/>
              <a:defRPr sz="8000"/>
            </a:lvl1pPr>
            <a:lvl2pPr lvl="1" algn="l">
              <a:lnSpc>
                <a:spcPct val="90000"/>
              </a:lnSpc>
              <a:spcBef>
                <a:spcPts val="0"/>
              </a:spcBef>
              <a:spcAft>
                <a:spcPts val="0"/>
              </a:spcAft>
              <a:buSzPts val="8000"/>
              <a:buNone/>
              <a:defRPr sz="8000"/>
            </a:lvl2pPr>
            <a:lvl3pPr lvl="2" algn="l">
              <a:lnSpc>
                <a:spcPct val="90000"/>
              </a:lnSpc>
              <a:spcBef>
                <a:spcPts val="0"/>
              </a:spcBef>
              <a:spcAft>
                <a:spcPts val="0"/>
              </a:spcAft>
              <a:buSzPts val="8000"/>
              <a:buNone/>
              <a:defRPr sz="8000"/>
            </a:lvl3pPr>
            <a:lvl4pPr lvl="3" algn="l">
              <a:lnSpc>
                <a:spcPct val="90000"/>
              </a:lnSpc>
              <a:spcBef>
                <a:spcPts val="0"/>
              </a:spcBef>
              <a:spcAft>
                <a:spcPts val="0"/>
              </a:spcAft>
              <a:buSzPts val="8000"/>
              <a:buNone/>
              <a:defRPr sz="8000"/>
            </a:lvl4pPr>
            <a:lvl5pPr lvl="4" algn="l">
              <a:lnSpc>
                <a:spcPct val="90000"/>
              </a:lnSpc>
              <a:spcBef>
                <a:spcPts val="0"/>
              </a:spcBef>
              <a:spcAft>
                <a:spcPts val="0"/>
              </a:spcAft>
              <a:buSzPts val="8000"/>
              <a:buNone/>
              <a:defRPr sz="8000"/>
            </a:lvl5pPr>
            <a:lvl6pPr lvl="5" algn="l">
              <a:lnSpc>
                <a:spcPct val="90000"/>
              </a:lnSpc>
              <a:spcBef>
                <a:spcPts val="0"/>
              </a:spcBef>
              <a:spcAft>
                <a:spcPts val="0"/>
              </a:spcAft>
              <a:buSzPts val="8000"/>
              <a:buNone/>
              <a:defRPr sz="8000"/>
            </a:lvl6pPr>
            <a:lvl7pPr lvl="6" algn="l">
              <a:lnSpc>
                <a:spcPct val="90000"/>
              </a:lnSpc>
              <a:spcBef>
                <a:spcPts val="0"/>
              </a:spcBef>
              <a:spcAft>
                <a:spcPts val="0"/>
              </a:spcAft>
              <a:buSzPts val="8000"/>
              <a:buNone/>
              <a:defRPr sz="8000"/>
            </a:lvl7pPr>
            <a:lvl8pPr lvl="7" algn="l">
              <a:lnSpc>
                <a:spcPct val="90000"/>
              </a:lnSpc>
              <a:spcBef>
                <a:spcPts val="0"/>
              </a:spcBef>
              <a:spcAft>
                <a:spcPts val="0"/>
              </a:spcAft>
              <a:buSzPts val="8000"/>
              <a:buNone/>
              <a:defRPr sz="8000"/>
            </a:lvl8pPr>
            <a:lvl9pPr lvl="8" algn="l">
              <a:lnSpc>
                <a:spcPct val="90000"/>
              </a:lnSpc>
              <a:spcBef>
                <a:spcPts val="0"/>
              </a:spcBef>
              <a:spcAft>
                <a:spcPts val="0"/>
              </a:spcAft>
              <a:buSzPts val="8000"/>
              <a:buNone/>
              <a:defRPr sz="8000"/>
            </a:lvl9pPr>
          </a:lstStyle>
          <a:p>
            <a:endParaRPr/>
          </a:p>
        </p:txBody>
      </p:sp>
      <p:sp>
        <p:nvSpPr>
          <p:cNvPr id="17" name="Google Shape;17;p2"/>
          <p:cNvSpPr txBox="1">
            <a:spLocks noGrp="1"/>
          </p:cNvSpPr>
          <p:nvPr>
            <p:ph type="sldNum" idx="12"/>
          </p:nvPr>
        </p:nvSpPr>
        <p:spPr>
          <a:xfrm>
            <a:off x="419500" y="6384401"/>
            <a:ext cx="731700" cy="2436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5500"/>
              <a:buNone/>
              <a:defRPr/>
            </a:lvl2pPr>
            <a:lvl3pPr lvl="2">
              <a:spcBef>
                <a:spcPts val="0"/>
              </a:spcBef>
              <a:spcAft>
                <a:spcPts val="0"/>
              </a:spcAft>
              <a:buSzPts val="5500"/>
              <a:buNone/>
              <a:defRPr/>
            </a:lvl3pPr>
            <a:lvl4pPr lvl="3">
              <a:spcBef>
                <a:spcPts val="0"/>
              </a:spcBef>
              <a:spcAft>
                <a:spcPts val="0"/>
              </a:spcAft>
              <a:buSzPts val="5500"/>
              <a:buNone/>
              <a:defRPr/>
            </a:lvl4pPr>
            <a:lvl5pPr lvl="4">
              <a:spcBef>
                <a:spcPts val="0"/>
              </a:spcBef>
              <a:spcAft>
                <a:spcPts val="0"/>
              </a:spcAft>
              <a:buSzPts val="5500"/>
              <a:buNone/>
              <a:defRPr/>
            </a:lvl5pPr>
            <a:lvl6pPr lvl="5">
              <a:spcBef>
                <a:spcPts val="0"/>
              </a:spcBef>
              <a:spcAft>
                <a:spcPts val="0"/>
              </a:spcAft>
              <a:buSzPts val="5500"/>
              <a:buNone/>
              <a:defRPr/>
            </a:lvl6pPr>
            <a:lvl7pPr lvl="6">
              <a:spcBef>
                <a:spcPts val="0"/>
              </a:spcBef>
              <a:spcAft>
                <a:spcPts val="0"/>
              </a:spcAft>
              <a:buSzPts val="5500"/>
              <a:buNone/>
              <a:defRPr/>
            </a:lvl7pPr>
            <a:lvl8pPr lvl="7">
              <a:spcBef>
                <a:spcPts val="0"/>
              </a:spcBef>
              <a:spcAft>
                <a:spcPts val="0"/>
              </a:spcAft>
              <a:buSzPts val="5500"/>
              <a:buNone/>
              <a:defRPr/>
            </a:lvl8pPr>
            <a:lvl9pPr lvl="8">
              <a:spcBef>
                <a:spcPts val="0"/>
              </a:spcBef>
              <a:spcAft>
                <a:spcPts val="0"/>
              </a:spcAft>
              <a:buSzPts val="5500"/>
              <a:buNone/>
              <a:defRPr/>
            </a:lvl9pPr>
          </a:lstStyle>
          <a:p>
            <a:endParaRPr/>
          </a:p>
        </p:txBody>
      </p:sp>
      <p:sp>
        <p:nvSpPr>
          <p:cNvPr id="65" name="Google Shape;65;p12"/>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1100"/>
              </a:spcAft>
              <a:buClr>
                <a:schemeClr val="dk1"/>
              </a:buClr>
              <a:buSzPts val="2000"/>
              <a:buChar char="■"/>
              <a:defRPr sz="2000"/>
            </a:lvl9pPr>
          </a:lstStyle>
          <a:p>
            <a:endParaRPr/>
          </a:p>
        </p:txBody>
      </p:sp>
      <p:sp>
        <p:nvSpPr>
          <p:cNvPr id="66" name="Google Shape;66;p12"/>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1100"/>
              </a:spcAft>
              <a:buClr>
                <a:schemeClr val="dk1"/>
              </a:buClr>
              <a:buSzPts val="1000"/>
              <a:buNone/>
              <a:defRPr sz="1000"/>
            </a:lvl9pPr>
          </a:lstStyle>
          <a:p>
            <a:endParaRPr/>
          </a:p>
        </p:txBody>
      </p:sp>
      <p:sp>
        <p:nvSpPr>
          <p:cNvPr id="67" name="Google Shape;67;p1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CD0-9546-7A35-70D3-1124C20F86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08D0-82CE-308B-3364-A44E9A9E8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7923D-25B1-11DE-FFAF-05367D869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D29BB-631A-78B4-F249-43ECE8DA1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213AD9-EB71-E9AF-4E3F-D2952E1A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8B5A1-8B28-5FBF-3AD5-1F73C21B4561}"/>
              </a:ext>
            </a:extLst>
          </p:cNvPr>
          <p:cNvSpPr>
            <a:spLocks noGrp="1"/>
          </p:cNvSpPr>
          <p:nvPr>
            <p:ph type="dt" sz="half" idx="10"/>
          </p:nvPr>
        </p:nvSpPr>
        <p:spPr/>
        <p:txBody>
          <a:bodyPr/>
          <a:lstStyle/>
          <a:p>
            <a:fld id="{27FF8FE0-31EB-DD46-B7ED-1C869E819708}" type="datetimeFigureOut">
              <a:rPr lang="en-US" smtClean="0"/>
              <a:t>11/10/24</a:t>
            </a:fld>
            <a:endParaRPr lang="en-US"/>
          </a:p>
        </p:txBody>
      </p:sp>
      <p:sp>
        <p:nvSpPr>
          <p:cNvPr id="8" name="Footer Placeholder 7">
            <a:extLst>
              <a:ext uri="{FF2B5EF4-FFF2-40B4-BE49-F238E27FC236}">
                <a16:creationId xmlns:a16="http://schemas.microsoft.com/office/drawing/2014/main" id="{1DD12D43-2C61-5BF6-5B74-729E453F9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FB76EB-C0F3-502A-83AF-3E6667F2987C}"/>
              </a:ext>
            </a:extLst>
          </p:cNvPr>
          <p:cNvSpPr>
            <a:spLocks noGrp="1"/>
          </p:cNvSpPr>
          <p:nvPr>
            <p:ph type="sldNum" sz="quarter" idx="12"/>
          </p:nvPr>
        </p:nvSpPr>
        <p:spPr/>
        <p:txBody>
          <a:bodyPr/>
          <a:lstStyle/>
          <a:p>
            <a:fld id="{EB6D045F-198E-2D42-BA1D-D4FC8F02CD58}" type="slidenum">
              <a:rPr lang="en-US" smtClean="0"/>
              <a:t>‹#›</a:t>
            </a:fld>
            <a:endParaRPr lang="en-US"/>
          </a:p>
        </p:txBody>
      </p:sp>
    </p:spTree>
    <p:extLst>
      <p:ext uri="{BB962C8B-B14F-4D97-AF65-F5344CB8AC3E}">
        <p14:creationId xmlns:p14="http://schemas.microsoft.com/office/powerpoint/2010/main" val="241530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0" name="Google Shape;20;p3"/>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1" name="Google Shape;21;p3"/>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4" name="Google Shape;24;p4"/>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5" name="Google Shape;25;p4"/>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6" name="Google Shape;2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500"/>
              <a:buNone/>
              <a:defRPr/>
            </a:lvl1pPr>
            <a:lvl2pPr marL="0" lvl="1" indent="0" algn="r">
              <a:lnSpc>
                <a:spcPct val="100000"/>
              </a:lnSpc>
              <a:spcBef>
                <a:spcPts val="0"/>
              </a:spcBef>
              <a:spcAft>
                <a:spcPts val="0"/>
              </a:spcAft>
              <a:buSzPts val="1500"/>
              <a:buNone/>
              <a:defRPr/>
            </a:lvl2pPr>
            <a:lvl3pPr marL="0" lvl="2" indent="0" algn="r">
              <a:lnSpc>
                <a:spcPct val="100000"/>
              </a:lnSpc>
              <a:spcBef>
                <a:spcPts val="0"/>
              </a:spcBef>
              <a:spcAft>
                <a:spcPts val="0"/>
              </a:spcAft>
              <a:buSzPts val="1500"/>
              <a:buNone/>
              <a:defRPr/>
            </a:lvl3pPr>
            <a:lvl4pPr marL="0" lvl="3" indent="0" algn="r">
              <a:lnSpc>
                <a:spcPct val="100000"/>
              </a:lnSpc>
              <a:spcBef>
                <a:spcPts val="0"/>
              </a:spcBef>
              <a:spcAft>
                <a:spcPts val="0"/>
              </a:spcAft>
              <a:buSzPts val="1500"/>
              <a:buNone/>
              <a:defRPr/>
            </a:lvl4pPr>
            <a:lvl5pPr marL="0" lvl="4" indent="0" algn="r">
              <a:lnSpc>
                <a:spcPct val="100000"/>
              </a:lnSpc>
              <a:spcBef>
                <a:spcPts val="0"/>
              </a:spcBef>
              <a:spcAft>
                <a:spcPts val="0"/>
              </a:spcAft>
              <a:buSzPts val="1500"/>
              <a:buNone/>
              <a:defRPr/>
            </a:lvl5pPr>
            <a:lvl6pPr marL="0" lvl="5" indent="0" algn="r">
              <a:lnSpc>
                <a:spcPct val="100000"/>
              </a:lnSpc>
              <a:spcBef>
                <a:spcPts val="0"/>
              </a:spcBef>
              <a:spcAft>
                <a:spcPts val="0"/>
              </a:spcAft>
              <a:buSzPts val="1500"/>
              <a:buNone/>
              <a:defRPr/>
            </a:lvl6pPr>
            <a:lvl7pPr marL="0" lvl="6" indent="0" algn="r">
              <a:lnSpc>
                <a:spcPct val="100000"/>
              </a:lnSpc>
              <a:spcBef>
                <a:spcPts val="0"/>
              </a:spcBef>
              <a:spcAft>
                <a:spcPts val="0"/>
              </a:spcAft>
              <a:buSzPts val="1500"/>
              <a:buNone/>
              <a:defRPr/>
            </a:lvl7pPr>
            <a:lvl8pPr marL="0" lvl="7" indent="0" algn="r">
              <a:lnSpc>
                <a:spcPct val="100000"/>
              </a:lnSpc>
              <a:spcBef>
                <a:spcPts val="0"/>
              </a:spcBef>
              <a:spcAft>
                <a:spcPts val="0"/>
              </a:spcAft>
              <a:buSzPts val="1500"/>
              <a:buNone/>
              <a:defRPr/>
            </a:lvl8pPr>
            <a:lvl9pPr marL="0" lvl="8" indent="0" algn="r">
              <a:lnSpc>
                <a:spcPct val="100000"/>
              </a:lnSpc>
              <a:spcBef>
                <a:spcPts val="0"/>
              </a:spcBef>
              <a:spcAft>
                <a:spcPts val="0"/>
              </a:spcAft>
              <a:buSzPts val="15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1" name="Google Shape;31;p5"/>
          <p:cNvSpPr txBox="1">
            <a:spLocks noGrp="1"/>
          </p:cNvSpPr>
          <p:nvPr>
            <p:ph type="body" idx="1"/>
          </p:nvPr>
        </p:nvSpPr>
        <p:spPr>
          <a:xfrm>
            <a:off x="688800"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2" name="Google Shape;32;p5"/>
          <p:cNvSpPr txBox="1">
            <a:spLocks noGrp="1"/>
          </p:cNvSpPr>
          <p:nvPr>
            <p:ph type="body" idx="2"/>
          </p:nvPr>
        </p:nvSpPr>
        <p:spPr>
          <a:xfrm>
            <a:off x="5497169"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3" name="Google Shape;33;p5"/>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0" y="1371600"/>
            <a:ext cx="103632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6" name="Google Shape;36;p6"/>
          <p:cNvSpPr txBox="1">
            <a:spLocks noGrp="1"/>
          </p:cNvSpPr>
          <p:nvPr>
            <p:ph type="body" idx="1"/>
          </p:nvPr>
        </p:nvSpPr>
        <p:spPr>
          <a:xfrm>
            <a:off x="914399" y="2853369"/>
            <a:ext cx="10363200" cy="308850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1100"/>
              </a:spcBef>
              <a:spcAft>
                <a:spcPts val="0"/>
              </a:spcAft>
              <a:buClr>
                <a:schemeClr val="dk1"/>
              </a:buClr>
              <a:buSzPts val="1566"/>
              <a:buChar char="○"/>
              <a:defRPr/>
            </a:lvl2pPr>
            <a:lvl3pPr marL="1371600" lvl="2" indent="-328041" algn="l">
              <a:lnSpc>
                <a:spcPct val="120000"/>
              </a:lnSpc>
              <a:spcBef>
                <a:spcPts val="1100"/>
              </a:spcBef>
              <a:spcAft>
                <a:spcPts val="0"/>
              </a:spcAft>
              <a:buClr>
                <a:schemeClr val="dk1"/>
              </a:buClr>
              <a:buSzPts val="1566"/>
              <a:buChar char="■"/>
              <a:defRPr/>
            </a:lvl3pPr>
            <a:lvl4pPr marL="1828800" lvl="3" indent="-328041" algn="l">
              <a:lnSpc>
                <a:spcPct val="120000"/>
              </a:lnSpc>
              <a:spcBef>
                <a:spcPts val="1100"/>
              </a:spcBef>
              <a:spcAft>
                <a:spcPts val="0"/>
              </a:spcAft>
              <a:buClr>
                <a:schemeClr val="dk1"/>
              </a:buClr>
              <a:buSzPts val="1566"/>
              <a:buChar char="●"/>
              <a:defRPr/>
            </a:lvl4pPr>
            <a:lvl5pPr marL="2286000" lvl="4" indent="-328041" algn="l">
              <a:lnSpc>
                <a:spcPct val="120000"/>
              </a:lnSpc>
              <a:spcBef>
                <a:spcPts val="1100"/>
              </a:spcBef>
              <a:spcAft>
                <a:spcPts val="0"/>
              </a:spcAft>
              <a:buClr>
                <a:schemeClr val="dk1"/>
              </a:buClr>
              <a:buSzPts val="1566"/>
              <a:buChar char="○"/>
              <a:defRPr/>
            </a:lvl5pPr>
            <a:lvl6pPr marL="2743200" lvl="5" indent="-342900" algn="l">
              <a:lnSpc>
                <a:spcPct val="90000"/>
              </a:lnSpc>
              <a:spcBef>
                <a:spcPts val="1100"/>
              </a:spcBef>
              <a:spcAft>
                <a:spcPts val="0"/>
              </a:spcAft>
              <a:buClr>
                <a:schemeClr val="dk1"/>
              </a:buClr>
              <a:buSzPts val="1800"/>
              <a:buChar char="■"/>
              <a:defRPr/>
            </a:lvl6pPr>
            <a:lvl7pPr marL="3200400" lvl="6" indent="-342900" algn="l">
              <a:lnSpc>
                <a:spcPct val="90000"/>
              </a:lnSpc>
              <a:spcBef>
                <a:spcPts val="1100"/>
              </a:spcBef>
              <a:spcAft>
                <a:spcPts val="0"/>
              </a:spcAft>
              <a:buClr>
                <a:schemeClr val="dk1"/>
              </a:buClr>
              <a:buSzPts val="1800"/>
              <a:buChar char="●"/>
              <a:defRPr/>
            </a:lvl7pPr>
            <a:lvl8pPr marL="3657600" lvl="7" indent="-342900" algn="l">
              <a:lnSpc>
                <a:spcPct val="90000"/>
              </a:lnSpc>
              <a:spcBef>
                <a:spcPts val="1100"/>
              </a:spcBef>
              <a:spcAft>
                <a:spcPts val="0"/>
              </a:spcAft>
              <a:buClr>
                <a:schemeClr val="dk1"/>
              </a:buClr>
              <a:buSzPts val="1800"/>
              <a:buChar char="○"/>
              <a:defRPr/>
            </a:lvl8pPr>
            <a:lvl9pPr marL="4114800" lvl="8" indent="-342900" algn="l">
              <a:lnSpc>
                <a:spcPct val="90000"/>
              </a:lnSpc>
              <a:spcBef>
                <a:spcPts val="1100"/>
              </a:spcBef>
              <a:spcAft>
                <a:spcPts val="1100"/>
              </a:spcAft>
              <a:buClr>
                <a:schemeClr val="dk1"/>
              </a:buClr>
              <a:buSzPts val="1800"/>
              <a:buChar char="■"/>
              <a:defRPr/>
            </a:lvl9pPr>
          </a:lstStyle>
          <a:p>
            <a:endParaRPr/>
          </a:p>
        </p:txBody>
      </p:sp>
      <p:sp>
        <p:nvSpPr>
          <p:cNvPr id="37" name="Google Shape;37;p6"/>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45" name="Google Shape;45;p8"/>
          <p:cNvSpPr txBox="1">
            <a:spLocks noGrp="1"/>
          </p:cNvSpPr>
          <p:nvPr>
            <p:ph type="body" idx="1"/>
          </p:nvPr>
        </p:nvSpPr>
        <p:spPr>
          <a:xfrm>
            <a:off x="68880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6" name="Google Shape;46;p8"/>
          <p:cNvSpPr txBox="1">
            <a:spLocks noGrp="1"/>
          </p:cNvSpPr>
          <p:nvPr>
            <p:ph type="body" idx="2"/>
          </p:nvPr>
        </p:nvSpPr>
        <p:spPr>
          <a:xfrm>
            <a:off x="3795585"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7" name="Google Shape;47;p8"/>
          <p:cNvSpPr txBox="1">
            <a:spLocks noGrp="1"/>
          </p:cNvSpPr>
          <p:nvPr>
            <p:ph type="body" idx="3"/>
          </p:nvPr>
        </p:nvSpPr>
        <p:spPr>
          <a:xfrm>
            <a:off x="690237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8" name="Google Shape;48;p8"/>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88800" y="2207200"/>
            <a:ext cx="4905600" cy="188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1" name="Google Shape;51;p9"/>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
          <p:cNvSpPr/>
          <p:nvPr/>
        </p:nvSpPr>
        <p:spPr>
          <a:xfrm>
            <a:off x="326036" y="505918"/>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3" name="Google Shape;53;p9"/>
          <p:cNvSpPr txBox="1">
            <a:spLocks noGrp="1"/>
          </p:cNvSpPr>
          <p:nvPr>
            <p:ph type="subTitle" idx="1"/>
          </p:nvPr>
        </p:nvSpPr>
        <p:spPr>
          <a:xfrm>
            <a:off x="688800" y="4089200"/>
            <a:ext cx="4905600" cy="357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100"/>
              <a:buFont typeface="Barlow Medium"/>
              <a:buNone/>
              <a:defRPr>
                <a:latin typeface="Barlow Medium"/>
                <a:ea typeface="Barlow Medium"/>
                <a:cs typeface="Barlow Medium"/>
                <a:sym typeface="Barlow Medium"/>
              </a:defRPr>
            </a:lvl1pPr>
            <a:lvl2pPr lvl="1"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2pPr>
            <a:lvl3pPr lvl="2"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3pPr>
            <a:lvl4pPr lvl="3"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4pPr>
            <a:lvl5pPr lvl="4"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5pPr>
            <a:lvl6pPr lvl="5"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6pPr>
            <a:lvl7pPr lvl="6"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7pPr>
            <a:lvl8pPr lvl="7"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8pPr>
            <a:lvl9pPr lvl="8" algn="l">
              <a:lnSpc>
                <a:spcPct val="115000"/>
              </a:lnSpc>
              <a:spcBef>
                <a:spcPts val="1100"/>
              </a:spcBef>
              <a:spcAft>
                <a:spcPts val="1100"/>
              </a:spcAft>
              <a:buSzPts val="21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688800" y="5875067"/>
            <a:ext cx="10362900" cy="405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1100"/>
              </a:spcAft>
              <a:buSzPts val="2400"/>
              <a:buNone/>
              <a:defRPr sz="2400"/>
            </a:lvl1pPr>
          </a:lstStyle>
          <a:p>
            <a:endParaRPr/>
          </a:p>
        </p:txBody>
      </p:sp>
      <p:sp>
        <p:nvSpPr>
          <p:cNvPr id="56" name="Google Shape;56;p10"/>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912629" y="1371600"/>
            <a:ext cx="5935500" cy="2697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Play"/>
              <a:buNone/>
              <a:defRPr sz="4000"/>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9" name="Google Shape;59;p11"/>
          <p:cNvSpPr txBox="1">
            <a:spLocks noGrp="1"/>
          </p:cNvSpPr>
          <p:nvPr>
            <p:ph type="subTitle" idx="1"/>
          </p:nvPr>
        </p:nvSpPr>
        <p:spPr>
          <a:xfrm>
            <a:off x="912629" y="4584879"/>
            <a:ext cx="5935500" cy="1287900"/>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1100"/>
              </a:spcBef>
              <a:spcAft>
                <a:spcPts val="0"/>
              </a:spcAft>
              <a:buClr>
                <a:schemeClr val="dk1"/>
              </a:buClr>
              <a:buSzPts val="1740"/>
              <a:buFont typeface="Play"/>
              <a:buNone/>
              <a:defRPr sz="2000"/>
            </a:lvl2pPr>
            <a:lvl3pPr lvl="2" algn="ctr">
              <a:lnSpc>
                <a:spcPct val="120000"/>
              </a:lnSpc>
              <a:spcBef>
                <a:spcPts val="1100"/>
              </a:spcBef>
              <a:spcAft>
                <a:spcPts val="0"/>
              </a:spcAft>
              <a:buClr>
                <a:schemeClr val="dk1"/>
              </a:buClr>
              <a:buSzPts val="1566"/>
              <a:buNone/>
              <a:defRPr sz="1800"/>
            </a:lvl3pPr>
            <a:lvl4pPr lvl="3" algn="ctr">
              <a:lnSpc>
                <a:spcPct val="120000"/>
              </a:lnSpc>
              <a:spcBef>
                <a:spcPts val="1100"/>
              </a:spcBef>
              <a:spcAft>
                <a:spcPts val="0"/>
              </a:spcAft>
              <a:buClr>
                <a:schemeClr val="dk1"/>
              </a:buClr>
              <a:buSzPts val="1392"/>
              <a:buFont typeface="Play"/>
              <a:buNone/>
              <a:defRPr sz="1600"/>
            </a:lvl4pPr>
            <a:lvl5pPr lvl="4" algn="ctr">
              <a:lnSpc>
                <a:spcPct val="120000"/>
              </a:lnSpc>
              <a:spcBef>
                <a:spcPts val="1100"/>
              </a:spcBef>
              <a:spcAft>
                <a:spcPts val="0"/>
              </a:spcAft>
              <a:buClr>
                <a:schemeClr val="dk1"/>
              </a:buClr>
              <a:buSzPts val="1392"/>
              <a:buNone/>
              <a:defRPr sz="1600"/>
            </a:lvl5pPr>
            <a:lvl6pPr lvl="5" algn="ctr">
              <a:lnSpc>
                <a:spcPct val="90000"/>
              </a:lnSpc>
              <a:spcBef>
                <a:spcPts val="1100"/>
              </a:spcBef>
              <a:spcAft>
                <a:spcPts val="0"/>
              </a:spcAft>
              <a:buClr>
                <a:schemeClr val="dk1"/>
              </a:buClr>
              <a:buSzPts val="1600"/>
              <a:buNone/>
              <a:defRPr sz="1600"/>
            </a:lvl6pPr>
            <a:lvl7pPr lvl="6" algn="ctr">
              <a:lnSpc>
                <a:spcPct val="90000"/>
              </a:lnSpc>
              <a:spcBef>
                <a:spcPts val="1100"/>
              </a:spcBef>
              <a:spcAft>
                <a:spcPts val="0"/>
              </a:spcAft>
              <a:buClr>
                <a:schemeClr val="dk1"/>
              </a:buClr>
              <a:buSzPts val="1600"/>
              <a:buNone/>
              <a:defRPr sz="1600"/>
            </a:lvl7pPr>
            <a:lvl8pPr lvl="7" algn="ctr">
              <a:lnSpc>
                <a:spcPct val="90000"/>
              </a:lnSpc>
              <a:spcBef>
                <a:spcPts val="1100"/>
              </a:spcBef>
              <a:spcAft>
                <a:spcPts val="0"/>
              </a:spcAft>
              <a:buClr>
                <a:schemeClr val="dk1"/>
              </a:buClr>
              <a:buSzPts val="1600"/>
              <a:buNone/>
              <a:defRPr sz="1600"/>
            </a:lvl8pPr>
            <a:lvl9pPr lvl="8" algn="ctr">
              <a:lnSpc>
                <a:spcPct val="90000"/>
              </a:lnSpc>
              <a:spcBef>
                <a:spcPts val="1100"/>
              </a:spcBef>
              <a:spcAft>
                <a:spcPts val="1100"/>
              </a:spcAft>
              <a:buClr>
                <a:schemeClr val="dk1"/>
              </a:buClr>
              <a:buSzPts val="1600"/>
              <a:buNone/>
              <a:defRPr sz="1600"/>
            </a:lvl9pPr>
          </a:lstStyle>
          <a:p>
            <a:endParaRPr/>
          </a:p>
        </p:txBody>
      </p:sp>
      <p:sp>
        <p:nvSpPr>
          <p:cNvPr id="60" name="Google Shape;60;p11"/>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1pPr>
            <a:lvl2pPr marL="914400" marR="0" lvl="1"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2pPr>
            <a:lvl3pPr marL="1371600" marR="0" lvl="2"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3pPr>
            <a:lvl4pPr marL="1828800" marR="0" lvl="3"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4pPr>
            <a:lvl5pPr marL="2286000" marR="0" lvl="4"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5pPr>
            <a:lvl6pPr marL="2743200" marR="0" lvl="5"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6pPr>
            <a:lvl7pPr marL="3200400" marR="0" lvl="6"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7pPr>
            <a:lvl8pPr marL="3657600" marR="0" lvl="7"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8pPr>
            <a:lvl9pPr marL="4114800" marR="0" lvl="8" indent="-361950" algn="l" rtl="0">
              <a:lnSpc>
                <a:spcPct val="115000"/>
              </a:lnSpc>
              <a:spcBef>
                <a:spcPts val="1100"/>
              </a:spcBef>
              <a:spcAft>
                <a:spcPts val="1100"/>
              </a:spcAft>
              <a:buClr>
                <a:schemeClr val="dk1"/>
              </a:buClr>
              <a:buSzPts val="2100"/>
              <a:buFont typeface="Barlow"/>
              <a:buChar char="■"/>
              <a:defRPr sz="21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insidehighered.com/news/governance/state-oversight/2023/10/31/new-transfer-pathway-ucla"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insidehighered.com/news/institutions/community-colleges/2023/11/10/education-department-releases-first-time-data#:~:text=Transfer%20rates%20ranged%20from%2019,degree%20completion%20rates%20for%20transf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0/10668926.2021.1967226"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i.org/10.1080/1066892060085994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190/CS.12.2.d" TargetMode="External"/><Relationship Id="rId7" Type="http://schemas.openxmlformats.org/officeDocument/2006/relationships/hyperlink" Target="https://doi.org/10.1002/ir.2018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ccrc.tc.columbia.edu/publications/Tracking-Transfer-Community-College-and-Four-Year-Institutional-Effectiveness-in-Broadening-Bachelors-Degree-Attainment.html" TargetMode="External"/><Relationship Id="rId5" Type="http://schemas.openxmlformats.org/officeDocument/2006/relationships/hyperlink" Target="https://www.studentclearinghouse.org/nscblog/community-college-students-transferring-to-four-year-colleges-decline-nearly-8-from-fall-2021-to-fall-2022/" TargetMode="External"/><Relationship Id="rId4" Type="http://schemas.openxmlformats.org/officeDocument/2006/relationships/hyperlink" Target="https://www.studentclearinghouse.org/nscblog/community-college-enrollment-other-mobility-trends-in-fall-2023/"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collegexpress.com/lists/list/the-50-largest-us-colleges-and-universities/361/" TargetMode="External"/><Relationship Id="rId3" Type="http://schemas.openxmlformats.org/officeDocument/2006/relationships/image" Target="../media/image3.png"/><Relationship Id="rId7" Type="http://schemas.openxmlformats.org/officeDocument/2006/relationships/hyperlink" Target="https://nces.ed.gov/programs/digest/d23/tables/dt23_317.10.asp?current=y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ces.ed.gov/programs/digest/d22/tables/dt22_303.80.asp" TargetMode="External"/><Relationship Id="rId5" Type="http://schemas.openxmlformats.org/officeDocument/2006/relationships/hyperlink" Target="https://nces.ed.gov/programs/digest/d23/tables/dt23_303.10.asp?current=yes" TargetMode="External"/><Relationship Id="rId4" Type="http://schemas.openxmlformats.org/officeDocument/2006/relationships/hyperlink" Target="https://www.bestcolleges.com/research/largest-colleges-universities-in-united-stat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crc.tc.columbia.edu/publications/Tracking-Transfer-Community-College-and-Four-Year-Institutional-Effectiveness-in-Broadening-Bachelors-Degree-Attainment.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ces.ed.gov/programs/digest/d23/tables/dt23_302.10.as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acc.nche.edu/research-trends/fast-fact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nces.ed.gov/programs/digest/d23/tables/dt23_317.10.asp?current=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nscresearchcenter.org/transfer-and-progress/#:~:text=The%20number%20of%20students%20who,from%2012.5%20percent%20last%20year."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www.studentclearinghouse.org/nscblog/community-college-students-transferring-to-four-year-colleges-decline-nearly-8-from-fall-2021-to-fall-2022/#:~:text=Transfer%20enrollment%20from%20two%2Dyear,National%20Student%20Clearinghouse%20Research%20Center." TargetMode="External"/><Relationship Id="rId5" Type="http://schemas.openxmlformats.org/officeDocument/2006/relationships/hyperlink" Target="https://www.insidehighered.com/news/admissions/traditional-age/2024/10/23/after-fafsa-issues-steep-drop-first-year-enrollment?utm_source=Inside+Higher+Ed&amp;utm_campaign=6eb977b67c-AdmissionsInsider_COPY_01&amp;utm_medium=email&amp;utm_term=0_1fcbc04421-6eb977b67c-197350089&amp;mc_cid=6eb977b67c&amp;mc_eid=bb125303cf" TargetMode="External"/><Relationship Id="rId4" Type="http://schemas.openxmlformats.org/officeDocument/2006/relationships/hyperlink" Target="https://nces.ed.gov/programs/digest/d23/tables/dt23_302.10.asp?current=y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135741" y="1319591"/>
            <a:ext cx="5837100" cy="1856400"/>
          </a:xfrm>
          <a:prstGeom prst="rect">
            <a:avLst/>
          </a:prstGeom>
          <a:noFill/>
          <a:ln>
            <a:noFill/>
          </a:ln>
        </p:spPr>
        <p:txBody>
          <a:bodyPr spcFirstLastPara="1" wrap="square" lIns="0" tIns="0" rIns="0" bIns="0" anchor="ctr" anchorCtr="0">
            <a:noAutofit/>
          </a:bodyPr>
          <a:lstStyle/>
          <a:p>
            <a:pPr marL="0" marR="0"/>
            <a:r>
              <a:rPr lang="en-US" sz="3200" kern="100" dirty="0">
                <a:effectLst/>
                <a:latin typeface="Calibri" panose="020F0502020204030204" pitchFamily="34" charset="0"/>
                <a:ea typeface="Aptos" panose="020B0004020202020204" pitchFamily="34" charset="0"/>
                <a:cs typeface="Calibri" panose="020F0502020204030204" pitchFamily="34" charset="0"/>
              </a:rPr>
              <a:t>Transfer Efficacy &amp; Goal Orientation Among Potential Transfer Students: An Exploratory Study (Buenaflor &amp; Cabrera, 2023)</a:t>
            </a:r>
          </a:p>
        </p:txBody>
      </p:sp>
      <p:pic>
        <p:nvPicPr>
          <p:cNvPr id="76" name="Google Shape;76;p13"/>
          <p:cNvPicPr preferRelativeResize="0"/>
          <p:nvPr/>
        </p:nvPicPr>
        <p:blipFill rotWithShape="1">
          <a:blip r:embed="rId3">
            <a:alphaModFix/>
          </a:blip>
          <a:srcRect/>
          <a:stretch/>
        </p:blipFill>
        <p:spPr>
          <a:xfrm>
            <a:off x="6768055" y="1771114"/>
            <a:ext cx="5423945" cy="4064607"/>
          </a:xfrm>
          <a:prstGeom prst="rect">
            <a:avLst/>
          </a:prstGeom>
          <a:noFill/>
          <a:ln>
            <a:noFill/>
          </a:ln>
        </p:spPr>
      </p:pic>
      <p:sp>
        <p:nvSpPr>
          <p:cNvPr id="77" name="Google Shape;77;p13"/>
          <p:cNvSpPr/>
          <p:nvPr/>
        </p:nvSpPr>
        <p:spPr>
          <a:xfrm>
            <a:off x="6531749" y="540880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78" name="Google Shape;78;p13"/>
          <p:cNvSpPr/>
          <p:nvPr/>
        </p:nvSpPr>
        <p:spPr>
          <a:xfrm>
            <a:off x="10274157" y="1302880"/>
            <a:ext cx="1782102" cy="936467"/>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rgbClr val="EFBC4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80" name="Google Shape;80;p13"/>
          <p:cNvSpPr txBox="1"/>
          <p:nvPr/>
        </p:nvSpPr>
        <p:spPr>
          <a:xfrm>
            <a:off x="135741" y="4741150"/>
            <a:ext cx="4761670" cy="2554505"/>
          </a:xfrm>
          <a:prstGeom prst="rect">
            <a:avLst/>
          </a:prstGeom>
          <a:noFill/>
          <a:ln>
            <a:noFill/>
          </a:ln>
        </p:spPr>
        <p:txBody>
          <a:bodyPr spcFirstLastPara="1" wrap="square" lIns="91425" tIns="45700" rIns="91425" bIns="45700" anchor="t" anchorCtr="0">
            <a:spAutoFit/>
          </a:bodyPr>
          <a:lstStyle/>
          <a:p>
            <a:br>
              <a:rPr lang="en-US" sz="2000" b="0" i="0" u="none" strike="noStrike" cap="none" dirty="0">
                <a:solidFill>
                  <a:srgbClr val="000000"/>
                </a:solidFill>
                <a:latin typeface="Barlow"/>
                <a:ea typeface="Barlow"/>
                <a:cs typeface="Barlow"/>
                <a:sym typeface="Barlow"/>
              </a:rPr>
            </a:br>
            <a:r>
              <a:rPr lang="en-US" sz="2000" b="0" i="0" u="none" strike="noStrike" cap="none" dirty="0">
                <a:solidFill>
                  <a:srgbClr val="000000"/>
                </a:solidFill>
                <a:latin typeface="Barlow"/>
                <a:ea typeface="Barlow"/>
                <a:cs typeface="Barlow"/>
                <a:sym typeface="Barlow"/>
              </a:rPr>
              <a:t>Guest Speaker:</a:t>
            </a:r>
          </a:p>
          <a:p>
            <a:r>
              <a:rPr lang="en-US" sz="2000" b="0" i="0" u="none" strike="noStrike" cap="none" dirty="0">
                <a:solidFill>
                  <a:srgbClr val="000000"/>
                </a:solidFill>
                <a:latin typeface="Barlow"/>
                <a:ea typeface="Barlow"/>
                <a:cs typeface="Barlow"/>
                <a:sym typeface="Barlow"/>
              </a:rPr>
              <a:t>Dr. Alberto F. </a:t>
            </a:r>
            <a:r>
              <a:rPr lang="en-US" sz="2000" dirty="0">
                <a:latin typeface="Barlow"/>
                <a:ea typeface="Barlow"/>
                <a:cs typeface="Barlow"/>
                <a:sym typeface="Barlow"/>
              </a:rPr>
              <a:t>Cabrera</a:t>
            </a:r>
            <a:endParaRPr lang="en-US" sz="2000" b="0" i="0" u="none" strike="noStrike" cap="none" dirty="0">
              <a:solidFill>
                <a:srgbClr val="000000"/>
              </a:solidFill>
              <a:latin typeface="Barlow"/>
              <a:ea typeface="Barlow"/>
              <a:cs typeface="Barlow"/>
              <a:sym typeface="Barlow"/>
            </a:endParaRPr>
          </a:p>
          <a:p>
            <a:r>
              <a:rPr lang="en-US" b="0" i="0" dirty="0">
                <a:solidFill>
                  <a:srgbClr val="222222"/>
                </a:solidFill>
                <a:effectLst/>
                <a:latin typeface="Arial" panose="020B0604020202020204" pitchFamily="34" charset="0"/>
              </a:rPr>
              <a:t>Scholar-in-residence, Center for Postsecondary Readiness </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&amp; Success</a:t>
            </a:r>
          </a:p>
          <a:p>
            <a:pPr algn="l"/>
            <a:r>
              <a:rPr lang="en-US" b="0" i="0" dirty="0">
                <a:solidFill>
                  <a:srgbClr val="222222"/>
                </a:solidFill>
                <a:effectLst/>
                <a:latin typeface="Arial" panose="020B0604020202020204" pitchFamily="34" charset="0"/>
              </a:rPr>
              <a:t>College of Education, American University</a:t>
            </a:r>
          </a:p>
          <a:p>
            <a:pPr algn="l" rtl="0"/>
            <a:r>
              <a:rPr lang="en-US" b="0" i="0" dirty="0">
                <a:solidFill>
                  <a:srgbClr val="222222"/>
                </a:solidFill>
                <a:effectLst/>
                <a:latin typeface="Arial" panose="020B0604020202020204" pitchFamily="34" charset="0"/>
              </a:rPr>
              <a:t>Professor Emeritus, Higher Education at UMD</a:t>
            </a:r>
          </a:p>
          <a:p>
            <a:pPr marL="0" marR="0" lvl="0" indent="0" algn="l" rtl="0">
              <a:lnSpc>
                <a:spcPct val="100000"/>
              </a:lnSpc>
              <a:spcBef>
                <a:spcPts val="0"/>
              </a:spcBef>
              <a:spcAft>
                <a:spcPts val="0"/>
              </a:spcAft>
              <a:buNone/>
            </a:pPr>
            <a:br>
              <a:rPr lang="en-US" sz="2800" b="1" i="0" u="none" strike="noStrike" cap="none" dirty="0">
                <a:solidFill>
                  <a:schemeClr val="dk1"/>
                </a:solidFill>
                <a:latin typeface="Barlow"/>
                <a:ea typeface="Barlow"/>
                <a:cs typeface="Barlow"/>
                <a:sym typeface="Barlow"/>
              </a:rPr>
            </a:br>
            <a:endParaRPr lang="en-US" sz="1600" b="0" i="0" u="none" strike="noStrike" cap="none" dirty="0">
              <a:solidFill>
                <a:srgbClr val="000000"/>
              </a:solidFill>
              <a:latin typeface="Barlow"/>
              <a:ea typeface="Barlow"/>
              <a:cs typeface="Barlow"/>
              <a:sym typeface="Barlow"/>
            </a:endParaRPr>
          </a:p>
        </p:txBody>
      </p:sp>
      <p:sp>
        <p:nvSpPr>
          <p:cNvPr id="2" name="TextBox 1">
            <a:extLst>
              <a:ext uri="{FF2B5EF4-FFF2-40B4-BE49-F238E27FC236}">
                <a16:creationId xmlns:a16="http://schemas.microsoft.com/office/drawing/2014/main" id="{39166EAF-8F9B-37C3-7919-CA4C6174966A}"/>
              </a:ext>
            </a:extLst>
          </p:cNvPr>
          <p:cNvSpPr txBox="1"/>
          <p:nvPr/>
        </p:nvSpPr>
        <p:spPr>
          <a:xfrm>
            <a:off x="135741" y="3175991"/>
            <a:ext cx="5169906" cy="1785104"/>
          </a:xfrm>
          <a:prstGeom prst="rect">
            <a:avLst/>
          </a:prstGeom>
          <a:noFill/>
        </p:spPr>
        <p:txBody>
          <a:bodyPr wrap="square" rtlCol="0">
            <a:spAutoFit/>
          </a:bodyPr>
          <a:lstStyle/>
          <a:p>
            <a:endParaRPr lang="en-US" dirty="0"/>
          </a:p>
          <a:p>
            <a:pPr algn="ctr"/>
            <a:r>
              <a:rPr lang="en-US" sz="2400" dirty="0"/>
              <a:t>Economic Inquiry in Education </a:t>
            </a:r>
          </a:p>
          <a:p>
            <a:pPr algn="ctr"/>
            <a:r>
              <a:rPr lang="en-US" sz="2400" dirty="0"/>
              <a:t>(EDU-633-001)</a:t>
            </a:r>
          </a:p>
          <a:p>
            <a:pPr algn="ctr"/>
            <a:r>
              <a:rPr lang="en-US" sz="2400" dirty="0"/>
              <a:t>American University</a:t>
            </a:r>
          </a:p>
          <a:p>
            <a:pPr algn="ctr"/>
            <a:r>
              <a:rPr lang="en-US" sz="2000" dirty="0"/>
              <a:t>November 11,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194375" y="40225"/>
            <a:ext cx="12271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title"/>
          </p:nvPr>
        </p:nvSpPr>
        <p:spPr>
          <a:xfrm>
            <a:off x="327200" y="83775"/>
            <a:ext cx="11648208" cy="1135800"/>
          </a:xfrm>
          <a:prstGeom prst="rect">
            <a:avLst/>
          </a:prstGeom>
          <a:noFill/>
          <a:ln>
            <a:noFill/>
          </a:ln>
        </p:spPr>
        <p:txBody>
          <a:bodyPr spcFirstLastPara="1" wrap="square" lIns="91425" tIns="45700" rIns="91425" bIns="45700" anchor="ctr" anchorCtr="0">
            <a:noAutofit/>
          </a:bodyPr>
          <a:lstStyle/>
          <a:p>
            <a:pPr marL="129159" lvl="0" indent="0" algn="l" rtl="0">
              <a:lnSpc>
                <a:spcPct val="100000"/>
              </a:lnSpc>
              <a:spcBef>
                <a:spcPts val="0"/>
              </a:spcBef>
              <a:spcAft>
                <a:spcPts val="0"/>
              </a:spcAft>
              <a:buSzPts val="1800"/>
              <a:buNone/>
            </a:pPr>
            <a:r>
              <a:rPr lang="en-US" sz="2800" dirty="0"/>
              <a:t>Translating the TEM model into a model susceptible to empirical testing</a:t>
            </a:r>
            <a:endParaRPr sz="19900" dirty="0"/>
          </a:p>
        </p:txBody>
      </p:sp>
      <p:sp>
        <p:nvSpPr>
          <p:cNvPr id="190" name="Google Shape;190;p22"/>
          <p:cNvSpPr/>
          <p:nvPr/>
        </p:nvSpPr>
        <p:spPr>
          <a:xfrm rot="2700000">
            <a:off x="427814" y="5728750"/>
            <a:ext cx="485782" cy="485782"/>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grpSp>
        <p:nvGrpSpPr>
          <p:cNvPr id="192" name="Google Shape;192;p22"/>
          <p:cNvGrpSpPr/>
          <p:nvPr/>
        </p:nvGrpSpPr>
        <p:grpSpPr>
          <a:xfrm>
            <a:off x="6166835" y="1863699"/>
            <a:ext cx="5826490" cy="4431381"/>
            <a:chOff x="1905684" y="1075963"/>
            <a:chExt cx="8710554" cy="5617164"/>
          </a:xfrm>
        </p:grpSpPr>
        <p:sp>
          <p:nvSpPr>
            <p:cNvPr id="193" name="Google Shape;193;p22"/>
            <p:cNvSpPr/>
            <p:nvPr/>
          </p:nvSpPr>
          <p:spPr>
            <a:xfrm>
              <a:off x="4628451" y="4995342"/>
              <a:ext cx="291600" cy="7029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194" name="Google Shape;194;p22"/>
            <p:cNvGrpSpPr/>
            <p:nvPr/>
          </p:nvGrpSpPr>
          <p:grpSpPr>
            <a:xfrm>
              <a:off x="1905684" y="1075963"/>
              <a:ext cx="8710554" cy="5617164"/>
              <a:chOff x="2757570" y="1415740"/>
              <a:chExt cx="7265455" cy="5363984"/>
            </a:xfrm>
          </p:grpSpPr>
          <p:grpSp>
            <p:nvGrpSpPr>
              <p:cNvPr id="195" name="Google Shape;195;p22"/>
              <p:cNvGrpSpPr/>
              <p:nvPr/>
            </p:nvGrpSpPr>
            <p:grpSpPr>
              <a:xfrm rot="5400000">
                <a:off x="3975089" y="4260741"/>
                <a:ext cx="1164671" cy="1148669"/>
                <a:chOff x="4958753" y="2971800"/>
                <a:chExt cx="914400" cy="914400"/>
              </a:xfrm>
            </p:grpSpPr>
            <p:sp>
              <p:nvSpPr>
                <p:cNvPr id="196" name="Google Shape;196;p22"/>
                <p:cNvSpPr/>
                <p:nvPr/>
              </p:nvSpPr>
              <p:spPr>
                <a:xfrm>
                  <a:off x="4958753"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97" name="Google Shape;197;p22"/>
                <p:cNvSpPr txBox="1"/>
                <p:nvPr/>
              </p:nvSpPr>
              <p:spPr>
                <a:xfrm rot="-5400000">
                  <a:off x="5021437" y="3299480"/>
                  <a:ext cx="739200" cy="35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Vicarious</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grpSp>
          <p:grpSp>
            <p:nvGrpSpPr>
              <p:cNvPr id="198" name="Google Shape;198;p22"/>
              <p:cNvGrpSpPr/>
              <p:nvPr/>
            </p:nvGrpSpPr>
            <p:grpSpPr>
              <a:xfrm rot="5400000">
                <a:off x="3990657" y="5530541"/>
                <a:ext cx="1065550" cy="1112642"/>
                <a:chOff x="4728931" y="2971800"/>
                <a:chExt cx="914400" cy="914400"/>
              </a:xfrm>
            </p:grpSpPr>
            <p:sp>
              <p:nvSpPr>
                <p:cNvPr id="199" name="Google Shape;199;p22"/>
                <p:cNvSpPr/>
                <p:nvPr/>
              </p:nvSpPr>
              <p:spPr>
                <a:xfrm>
                  <a:off x="4728931"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0" name="Google Shape;200;p22"/>
                <p:cNvSpPr txBox="1"/>
                <p:nvPr/>
              </p:nvSpPr>
              <p:spPr>
                <a:xfrm rot="-5400000">
                  <a:off x="4822819" y="3127658"/>
                  <a:ext cx="726600" cy="575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Reduction</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of </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Stress</a:t>
                  </a:r>
                  <a:endParaRPr sz="1000" b="0" i="0" u="none" strike="noStrike" cap="none">
                    <a:solidFill>
                      <a:schemeClr val="dk1"/>
                    </a:solidFill>
                    <a:latin typeface="Play"/>
                    <a:ea typeface="Play"/>
                    <a:cs typeface="Play"/>
                    <a:sym typeface="Play"/>
                  </a:endParaRPr>
                </a:p>
              </p:txBody>
            </p:sp>
          </p:grpSp>
          <p:grpSp>
            <p:nvGrpSpPr>
              <p:cNvPr id="201" name="Google Shape;201;p22"/>
              <p:cNvGrpSpPr/>
              <p:nvPr/>
            </p:nvGrpSpPr>
            <p:grpSpPr>
              <a:xfrm rot="-5176706">
                <a:off x="7663002" y="3286311"/>
                <a:ext cx="1167866" cy="1458357"/>
                <a:chOff x="3382875" y="2853307"/>
                <a:chExt cx="914400" cy="1143912"/>
              </a:xfrm>
            </p:grpSpPr>
            <p:sp>
              <p:nvSpPr>
                <p:cNvPr id="202" name="Google Shape;202;p22"/>
                <p:cNvSpPr/>
                <p:nvPr/>
              </p:nvSpPr>
              <p:spPr>
                <a:xfrm>
                  <a:off x="3382875"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3" name="Google Shape;203;p22"/>
                <p:cNvSpPr txBox="1"/>
                <p:nvPr/>
              </p:nvSpPr>
              <p:spPr>
                <a:xfrm rot="5176156">
                  <a:off x="3342235" y="3155452"/>
                  <a:ext cx="1111155" cy="539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dk1"/>
                      </a:solidFill>
                      <a:latin typeface="Calibri"/>
                      <a:ea typeface="Calibri"/>
                      <a:cs typeface="Calibri"/>
                      <a:sym typeface="Calibri"/>
                    </a:rPr>
                    <a:t>G</a:t>
                  </a:r>
                  <a:r>
                    <a:rPr lang="en-US" sz="1500" b="0" i="0" u="none" strike="noStrike" cap="none" dirty="0">
                      <a:solidFill>
                        <a:schemeClr val="dk1"/>
                      </a:solidFill>
                      <a:latin typeface="Calibri"/>
                      <a:ea typeface="Calibri"/>
                      <a:cs typeface="Calibri"/>
                      <a:sym typeface="Calibri"/>
                    </a:rPr>
                    <a:t>oal</a:t>
                  </a:r>
                  <a:endParaRPr sz="1300" b="0" i="0" u="none" strike="noStrike" cap="none" dirty="0">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dirty="0">
                      <a:solidFill>
                        <a:schemeClr val="dk1"/>
                      </a:solidFill>
                      <a:latin typeface="Calibri"/>
                      <a:ea typeface="Calibri"/>
                      <a:cs typeface="Calibri"/>
                      <a:sym typeface="Calibri"/>
                    </a:rPr>
                    <a:t>Orientation</a:t>
                  </a:r>
                  <a:endParaRPr sz="1300" b="0" i="0" u="none" strike="noStrike" cap="none" dirty="0">
                    <a:solidFill>
                      <a:schemeClr val="dk1"/>
                    </a:solidFill>
                    <a:latin typeface="Play"/>
                    <a:ea typeface="Play"/>
                    <a:cs typeface="Play"/>
                    <a:sym typeface="Play"/>
                  </a:endParaRPr>
                </a:p>
              </p:txBody>
            </p:sp>
          </p:grpSp>
          <p:sp>
            <p:nvSpPr>
              <p:cNvPr id="204" name="Google Shape;204;p22"/>
              <p:cNvSpPr/>
              <p:nvPr/>
            </p:nvSpPr>
            <p:spPr>
              <a:xfrm rot="5400000">
                <a:off x="3968230" y="2912439"/>
                <a:ext cx="1156500" cy="11238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p:nvPr/>
            </p:nvSpPr>
            <p:spPr>
              <a:xfrm>
                <a:off x="4068855" y="3167993"/>
                <a:ext cx="928500" cy="48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Social</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Persuasion</a:t>
                </a:r>
                <a:endParaRPr sz="1000" b="0" i="0" u="none" strike="noStrike" cap="none">
                  <a:solidFill>
                    <a:schemeClr val="dk1"/>
                  </a:solidFill>
                  <a:latin typeface="Play"/>
                  <a:ea typeface="Play"/>
                  <a:cs typeface="Play"/>
                  <a:sym typeface="Play"/>
                </a:endParaRPr>
              </a:p>
            </p:txBody>
          </p:sp>
          <p:sp>
            <p:nvSpPr>
              <p:cNvPr id="206" name="Google Shape;206;p22"/>
              <p:cNvSpPr/>
              <p:nvPr/>
            </p:nvSpPr>
            <p:spPr>
              <a:xfrm rot="5400000">
                <a:off x="3945926" y="1433890"/>
                <a:ext cx="1152000" cy="11157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7" name="Google Shape;207;p22"/>
              <p:cNvSpPr txBox="1"/>
              <p:nvPr/>
            </p:nvSpPr>
            <p:spPr>
              <a:xfrm>
                <a:off x="4052112" y="1713844"/>
                <a:ext cx="937500" cy="44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Mastery</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cxnSp>
            <p:nvCxnSpPr>
              <p:cNvPr id="208" name="Google Shape;208;p22"/>
              <p:cNvCxnSpPr>
                <a:stCxn id="206" idx="0"/>
                <a:endCxn id="202" idx="7"/>
              </p:cNvCxnSpPr>
              <p:nvPr/>
            </p:nvCxnSpPr>
            <p:spPr>
              <a:xfrm>
                <a:off x="5079776" y="1991740"/>
                <a:ext cx="2787300" cy="1585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9" name="Google Shape;209;p22"/>
              <p:cNvCxnSpPr>
                <a:stCxn id="204" idx="0"/>
                <a:endCxn id="203" idx="1"/>
              </p:cNvCxnSpPr>
              <p:nvPr/>
            </p:nvCxnSpPr>
            <p:spPr>
              <a:xfrm>
                <a:off x="5108380" y="3474339"/>
                <a:ext cx="2435100" cy="467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0" name="Google Shape;210;p22"/>
              <p:cNvCxnSpPr/>
              <p:nvPr/>
            </p:nvCxnSpPr>
            <p:spPr>
              <a:xfrm rot="10800000" flipH="1">
                <a:off x="5182136" y="4238569"/>
                <a:ext cx="2503500" cy="531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1" name="Google Shape;211;p22"/>
              <p:cNvCxnSpPr/>
              <p:nvPr/>
            </p:nvCxnSpPr>
            <p:spPr>
              <a:xfrm rot="10800000" flipH="1">
                <a:off x="5087503" y="4500272"/>
                <a:ext cx="2801400" cy="1479600"/>
              </a:xfrm>
              <a:prstGeom prst="straightConnector1">
                <a:avLst/>
              </a:prstGeom>
              <a:noFill/>
              <a:ln w="38100" cap="flat" cmpd="sng">
                <a:solidFill>
                  <a:schemeClr val="accent1"/>
                </a:solidFill>
                <a:prstDash val="solid"/>
                <a:miter lim="800000"/>
                <a:headEnd type="none" w="sm" len="sm"/>
                <a:tailEnd type="triangle" w="med" len="med"/>
              </a:ln>
            </p:spPr>
          </p:cxnSp>
          <p:sp>
            <p:nvSpPr>
              <p:cNvPr id="212" name="Google Shape;212;p22"/>
              <p:cNvSpPr/>
              <p:nvPr/>
            </p:nvSpPr>
            <p:spPr>
              <a:xfrm>
                <a:off x="5039061" y="3782923"/>
                <a:ext cx="291600" cy="7665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sp>
            <p:nvSpPr>
              <p:cNvPr id="213" name="Google Shape;213;p22"/>
              <p:cNvSpPr/>
              <p:nvPr/>
            </p:nvSpPr>
            <p:spPr>
              <a:xfrm>
                <a:off x="4968060" y="2394174"/>
                <a:ext cx="291600" cy="6678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214" name="Google Shape;214;p22"/>
              <p:cNvGrpSpPr/>
              <p:nvPr/>
            </p:nvGrpSpPr>
            <p:grpSpPr>
              <a:xfrm>
                <a:off x="2786781" y="1441540"/>
                <a:ext cx="1197717" cy="1272900"/>
                <a:chOff x="2786781" y="1441540"/>
                <a:chExt cx="1197717" cy="1272900"/>
              </a:xfrm>
            </p:grpSpPr>
            <p:cxnSp>
              <p:nvCxnSpPr>
                <p:cNvPr id="215" name="Google Shape;21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6" name="Google Shape;216;p22"/>
                <p:cNvCxnSpPr>
                  <a:stCxn id="206" idx="4"/>
                </p:cNvCxnSpPr>
                <p:nvPr/>
              </p:nvCxnSpPr>
              <p:spPr>
                <a:xfrm rot="10800000">
                  <a:off x="3035576" y="1441540"/>
                  <a:ext cx="928500" cy="5502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17" name="Google Shape;217;p22"/>
                <p:cNvGrpSpPr/>
                <p:nvPr/>
              </p:nvGrpSpPr>
              <p:grpSpPr>
                <a:xfrm>
                  <a:off x="2786781" y="1447123"/>
                  <a:ext cx="1197717" cy="1267317"/>
                  <a:chOff x="2786781" y="1447123"/>
                  <a:chExt cx="1197717" cy="1267317"/>
                </a:xfrm>
              </p:grpSpPr>
              <p:cxnSp>
                <p:nvCxnSpPr>
                  <p:cNvPr id="218" name="Google Shape;21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9" name="Google Shape;219;p22"/>
                  <p:cNvCxnSpPr>
                    <a:stCxn id="206" idx="4"/>
                  </p:cNvCxnSpPr>
                  <p:nvPr/>
                </p:nvCxnSpPr>
                <p:spPr>
                  <a:xfrm flipH="1">
                    <a:off x="3047876" y="1991740"/>
                    <a:ext cx="916200" cy="3804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0" name="Google Shape;220;p22"/>
                  <p:cNvCxnSpPr>
                    <a:stCxn id="206" idx="4"/>
                  </p:cNvCxnSpPr>
                  <p:nvPr/>
                </p:nvCxnSpPr>
                <p:spPr>
                  <a:xfrm flipH="1">
                    <a:off x="3058976" y="1991740"/>
                    <a:ext cx="905100" cy="722700"/>
                  </a:xfrm>
                  <a:prstGeom prst="straightConnector1">
                    <a:avLst/>
                  </a:prstGeom>
                  <a:noFill/>
                  <a:ln w="25400" cap="flat" cmpd="sng">
                    <a:solidFill>
                      <a:schemeClr val="accent1"/>
                    </a:solidFill>
                    <a:prstDash val="solid"/>
                    <a:miter lim="800000"/>
                    <a:headEnd type="none" w="sm" len="sm"/>
                    <a:tailEnd type="triangle" w="med" len="med"/>
                  </a:ln>
                </p:spPr>
              </p:cxnSp>
              <p:sp>
                <p:nvSpPr>
                  <p:cNvPr id="221" name="Google Shape;22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2" name="Google Shape;22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3" name="Google Shape;22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24" name="Google Shape;224;p22"/>
              <p:cNvGrpSpPr/>
              <p:nvPr/>
            </p:nvGrpSpPr>
            <p:grpSpPr>
              <a:xfrm>
                <a:off x="2760106" y="2908793"/>
                <a:ext cx="1197717" cy="1199400"/>
                <a:chOff x="2786781" y="1441716"/>
                <a:chExt cx="1197717" cy="1199400"/>
              </a:xfrm>
            </p:grpSpPr>
            <p:cxnSp>
              <p:nvCxnSpPr>
                <p:cNvPr id="225" name="Google Shape;22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6" name="Google Shape;22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27" name="Google Shape;227;p22"/>
                <p:cNvGrpSpPr/>
                <p:nvPr/>
              </p:nvGrpSpPr>
              <p:grpSpPr>
                <a:xfrm>
                  <a:off x="2786781" y="1447123"/>
                  <a:ext cx="1197717" cy="1193993"/>
                  <a:chOff x="2786781" y="1447123"/>
                  <a:chExt cx="1197717" cy="1193993"/>
                </a:xfrm>
              </p:grpSpPr>
              <p:cxnSp>
                <p:nvCxnSpPr>
                  <p:cNvPr id="228" name="Google Shape;22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9" name="Google Shape;22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0" name="Google Shape;23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31" name="Google Shape;23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2" name="Google Shape;23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3" name="Google Shape;23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34" name="Google Shape;234;p22"/>
              <p:cNvGrpSpPr/>
              <p:nvPr/>
            </p:nvGrpSpPr>
            <p:grpSpPr>
              <a:xfrm>
                <a:off x="2757570" y="4281148"/>
                <a:ext cx="1197717" cy="1212833"/>
                <a:chOff x="2786781" y="1441716"/>
                <a:chExt cx="1197717" cy="1199400"/>
              </a:xfrm>
            </p:grpSpPr>
            <p:cxnSp>
              <p:nvCxnSpPr>
                <p:cNvPr id="235" name="Google Shape;23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6" name="Google Shape;23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37" name="Google Shape;237;p22"/>
                <p:cNvGrpSpPr/>
                <p:nvPr/>
              </p:nvGrpSpPr>
              <p:grpSpPr>
                <a:xfrm>
                  <a:off x="2786781" y="1447123"/>
                  <a:ext cx="1197717" cy="1193993"/>
                  <a:chOff x="2786781" y="1447123"/>
                  <a:chExt cx="1197717" cy="1193993"/>
                </a:xfrm>
              </p:grpSpPr>
              <p:cxnSp>
                <p:nvCxnSpPr>
                  <p:cNvPr id="238" name="Google Shape;23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9" name="Google Shape;23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0" name="Google Shape;24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41" name="Google Shape;24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2" name="Google Shape;24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3" name="Google Shape;24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44" name="Google Shape;244;p22"/>
              <p:cNvGrpSpPr/>
              <p:nvPr/>
            </p:nvGrpSpPr>
            <p:grpSpPr>
              <a:xfrm>
                <a:off x="2794508" y="5721574"/>
                <a:ext cx="1197717" cy="1058150"/>
                <a:chOff x="2786781" y="1441716"/>
                <a:chExt cx="1197717" cy="1258354"/>
              </a:xfrm>
            </p:grpSpPr>
            <p:cxnSp>
              <p:nvCxnSpPr>
                <p:cNvPr id="245" name="Google Shape;24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6" name="Google Shape;24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47" name="Google Shape;247;p22"/>
                <p:cNvGrpSpPr/>
                <p:nvPr/>
              </p:nvGrpSpPr>
              <p:grpSpPr>
                <a:xfrm>
                  <a:off x="2786781" y="1447123"/>
                  <a:ext cx="1197717" cy="1252947"/>
                  <a:chOff x="2786781" y="1447123"/>
                  <a:chExt cx="1197717" cy="1252947"/>
                </a:xfrm>
              </p:grpSpPr>
              <p:cxnSp>
                <p:nvCxnSpPr>
                  <p:cNvPr id="248" name="Google Shape;24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9" name="Google Shape;24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0" name="Google Shape;25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51" name="Google Shape;251;p22"/>
                  <p:cNvSpPr txBox="1"/>
                  <p:nvPr/>
                </p:nvSpPr>
                <p:spPr>
                  <a:xfrm>
                    <a:off x="2786781" y="1447123"/>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2" name="Google Shape;252;p22"/>
                  <p:cNvSpPr txBox="1"/>
                  <p:nvPr/>
                </p:nvSpPr>
                <p:spPr>
                  <a:xfrm>
                    <a:off x="2794508" y="1781112"/>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3" name="Google Shape;253;p22"/>
                  <p:cNvSpPr txBox="1"/>
                  <p:nvPr/>
                </p:nvSpPr>
                <p:spPr>
                  <a:xfrm>
                    <a:off x="2809122" y="2124070"/>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54" name="Google Shape;254;p22"/>
              <p:cNvGrpSpPr/>
              <p:nvPr/>
            </p:nvGrpSpPr>
            <p:grpSpPr>
              <a:xfrm rot="10800000">
                <a:off x="8825308" y="3392918"/>
                <a:ext cx="1197717" cy="1212833"/>
                <a:chOff x="2786781" y="1441716"/>
                <a:chExt cx="1197717" cy="1199400"/>
              </a:xfrm>
            </p:grpSpPr>
            <p:cxnSp>
              <p:nvCxnSpPr>
                <p:cNvPr id="255" name="Google Shape;25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6" name="Google Shape;25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57" name="Google Shape;257;p22"/>
                <p:cNvGrpSpPr/>
                <p:nvPr/>
              </p:nvGrpSpPr>
              <p:grpSpPr>
                <a:xfrm>
                  <a:off x="2786781" y="1447123"/>
                  <a:ext cx="1197717" cy="1193993"/>
                  <a:chOff x="2786781" y="1447123"/>
                  <a:chExt cx="1197717" cy="1193993"/>
                </a:xfrm>
              </p:grpSpPr>
              <p:cxnSp>
                <p:nvCxnSpPr>
                  <p:cNvPr id="258" name="Google Shape;25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9" name="Google Shape;25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60" name="Google Shape;26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61" name="Google Shape;26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2" name="Google Shape;26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3" name="Google Shape;26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grpSp>
      <p:pic>
        <p:nvPicPr>
          <p:cNvPr id="264" name="Google Shape;264;p22"/>
          <p:cNvPicPr preferRelativeResize="0"/>
          <p:nvPr/>
        </p:nvPicPr>
        <p:blipFill rotWithShape="1">
          <a:blip r:embed="rId3">
            <a:alphaModFix/>
          </a:blip>
          <a:srcRect/>
          <a:stretch/>
        </p:blipFill>
        <p:spPr>
          <a:xfrm>
            <a:off x="115175" y="1748525"/>
            <a:ext cx="5329351" cy="4628575"/>
          </a:xfrm>
          <a:prstGeom prst="rect">
            <a:avLst/>
          </a:prstGeom>
          <a:noFill/>
          <a:ln>
            <a:noFill/>
          </a:ln>
        </p:spPr>
      </p:pic>
      <p:sp>
        <p:nvSpPr>
          <p:cNvPr id="265" name="Google Shape;265;p22"/>
          <p:cNvSpPr/>
          <p:nvPr/>
        </p:nvSpPr>
        <p:spPr>
          <a:xfrm>
            <a:off x="5272225" y="3811563"/>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6" name="Google Shape;266;p22"/>
          <p:cNvSpPr/>
          <p:nvPr/>
        </p:nvSpPr>
        <p:spPr>
          <a:xfrm>
            <a:off x="5272225" y="21914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7" name="Google Shape;267;p22"/>
          <p:cNvSpPr/>
          <p:nvPr/>
        </p:nvSpPr>
        <p:spPr>
          <a:xfrm>
            <a:off x="5272225" y="54875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8" name="Google Shape;268;p22"/>
          <p:cNvSpPr txBox="1"/>
          <p:nvPr/>
        </p:nvSpPr>
        <p:spPr>
          <a:xfrm>
            <a:off x="1697553" y="1317425"/>
            <a:ext cx="1797600" cy="430857"/>
          </a:xfrm>
          <a:prstGeom prst="rect">
            <a:avLst/>
          </a:prstGeom>
          <a:solidFill>
            <a:srgbClr val="93C47D"/>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Conceptual model</a:t>
            </a:r>
            <a:endParaRPr dirty="0"/>
          </a:p>
        </p:txBody>
      </p:sp>
      <p:sp>
        <p:nvSpPr>
          <p:cNvPr id="269" name="Google Shape;269;p22"/>
          <p:cNvSpPr txBox="1"/>
          <p:nvPr/>
        </p:nvSpPr>
        <p:spPr>
          <a:xfrm>
            <a:off x="7783640" y="1268875"/>
            <a:ext cx="3335100" cy="430857"/>
          </a:xfrm>
          <a:prstGeom prst="rect">
            <a:avLst/>
          </a:prstGeom>
          <a:solidFill>
            <a:srgbClr val="9FC5E8"/>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Structural Equation Model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BA0C-A8D0-0CC1-C719-C05DABDCE112}"/>
              </a:ext>
            </a:extLst>
          </p:cNvPr>
          <p:cNvSpPr>
            <a:spLocks noGrp="1"/>
          </p:cNvSpPr>
          <p:nvPr>
            <p:ph type="title"/>
          </p:nvPr>
        </p:nvSpPr>
        <p:spPr>
          <a:xfrm>
            <a:off x="914399" y="510363"/>
            <a:ext cx="10363200" cy="1314300"/>
          </a:xfrm>
        </p:spPr>
        <p:txBody>
          <a:bodyPr/>
          <a:lstStyle/>
          <a:p>
            <a:r>
              <a:rPr lang="en-US" dirty="0"/>
              <a:t>Methods</a:t>
            </a:r>
          </a:p>
        </p:txBody>
      </p:sp>
      <p:sp>
        <p:nvSpPr>
          <p:cNvPr id="3" name="Text Placeholder 2">
            <a:extLst>
              <a:ext uri="{FF2B5EF4-FFF2-40B4-BE49-F238E27FC236}">
                <a16:creationId xmlns:a16="http://schemas.microsoft.com/office/drawing/2014/main" id="{09F2C621-7EBE-E441-7886-6039FAC503E6}"/>
              </a:ext>
            </a:extLst>
          </p:cNvPr>
          <p:cNvSpPr>
            <a:spLocks noGrp="1"/>
          </p:cNvSpPr>
          <p:nvPr>
            <p:ph type="body" idx="1"/>
          </p:nvPr>
        </p:nvSpPr>
        <p:spPr>
          <a:xfrm>
            <a:off x="786808" y="1658679"/>
            <a:ext cx="10363200" cy="4412512"/>
          </a:xfrm>
        </p:spPr>
        <p:txBody>
          <a:bodyPr>
            <a:normAutofit lnSpcReduction="10000"/>
          </a:bodyPr>
          <a:lstStyle/>
          <a:p>
            <a:pPr marL="129159" indent="0">
              <a:buNone/>
            </a:pPr>
            <a:r>
              <a:rPr lang="en-US" dirty="0"/>
              <a:t>Data collection consisted of two phases.</a:t>
            </a:r>
          </a:p>
          <a:p>
            <a:pPr marL="129159" indent="0">
              <a:buNone/>
            </a:pPr>
            <a:r>
              <a:rPr lang="en-US" dirty="0"/>
              <a:t>Phase 1: Dealt with survey development aimed at capturing content valid item for the five core components of the the TEM model</a:t>
            </a:r>
          </a:p>
          <a:p>
            <a:r>
              <a:rPr lang="en-US" dirty="0"/>
              <a:t>Focus groups with three transfer students that assessed the content validity of the items based on the psychology of survey response theory (</a:t>
            </a:r>
            <a:r>
              <a:rPr lang="en-US" sz="2000" dirty="0">
                <a:latin typeface="Calibri"/>
                <a:ea typeface="Calibri"/>
                <a:cs typeface="Calibri"/>
                <a:sym typeface="Calibri"/>
              </a:rPr>
              <a:t>Tourangeau, Rips &amp; Rasinski, 2000)</a:t>
            </a:r>
          </a:p>
          <a:p>
            <a:r>
              <a:rPr lang="en-US" sz="2000" dirty="0">
                <a:latin typeface="Calibri"/>
                <a:cs typeface="Calibri"/>
                <a:sym typeface="Calibri"/>
              </a:rPr>
              <a:t>Accordingly, participants were asked to examine each item, recall critical incidents alluded by the content of the item and provide example</a:t>
            </a:r>
          </a:p>
          <a:p>
            <a:pPr lvl="1"/>
            <a:r>
              <a:rPr lang="en-US" dirty="0">
                <a:latin typeface="Calibri"/>
                <a:cs typeface="Calibri"/>
                <a:sym typeface="Calibri"/>
              </a:rPr>
              <a:t>A short definition of the 5 constructs was made available to participants to assist them in their recalling process</a:t>
            </a:r>
            <a:endParaRPr lang="en-US" dirty="0"/>
          </a:p>
          <a:p>
            <a:pPr marL="129159" indent="0">
              <a:buNone/>
            </a:pPr>
            <a:endParaRPr lang="en-US" dirty="0"/>
          </a:p>
        </p:txBody>
      </p:sp>
    </p:spTree>
    <p:extLst>
      <p:ext uri="{BB962C8B-B14F-4D97-AF65-F5344CB8AC3E}">
        <p14:creationId xmlns:p14="http://schemas.microsoft.com/office/powerpoint/2010/main" val="24752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163624740"/>
              </p:ext>
            </p:extLst>
          </p:nvPr>
        </p:nvGraphicFramePr>
        <p:xfrm>
          <a:off x="358346" y="135925"/>
          <a:ext cx="11590625" cy="5833575"/>
        </p:xfrm>
        <a:graphic>
          <a:graphicData uri="http://schemas.openxmlformats.org/drawingml/2006/table">
            <a:tbl>
              <a:tblPr>
                <a:noFill/>
                <a:tableStyleId>{00E4D9FD-934B-427D-A0CF-570ED8EAD4EE}</a:tableStyleId>
              </a:tblPr>
              <a:tblGrid>
                <a:gridCol w="2416150">
                  <a:extLst>
                    <a:ext uri="{9D8B030D-6E8A-4147-A177-3AD203B41FA5}">
                      <a16:colId xmlns:a16="http://schemas.microsoft.com/office/drawing/2014/main" val="20000"/>
                    </a:ext>
                  </a:extLst>
                </a:gridCol>
                <a:gridCol w="3201475">
                  <a:extLst>
                    <a:ext uri="{9D8B030D-6E8A-4147-A177-3AD203B41FA5}">
                      <a16:colId xmlns:a16="http://schemas.microsoft.com/office/drawing/2014/main" val="20001"/>
                    </a:ext>
                  </a:extLst>
                </a:gridCol>
                <a:gridCol w="3075350">
                  <a:extLst>
                    <a:ext uri="{9D8B030D-6E8A-4147-A177-3AD203B41FA5}">
                      <a16:colId xmlns:a16="http://schemas.microsoft.com/office/drawing/2014/main" val="20002"/>
                    </a:ext>
                  </a:extLst>
                </a:gridCol>
                <a:gridCol w="2897650">
                  <a:extLst>
                    <a:ext uri="{9D8B030D-6E8A-4147-A177-3AD203B41FA5}">
                      <a16:colId xmlns:a16="http://schemas.microsoft.com/office/drawing/2014/main" val="20003"/>
                    </a:ext>
                  </a:extLst>
                </a:gridCol>
              </a:tblGrid>
              <a:tr h="645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121925" marR="121925" marT="45725" marB="45725">
                    <a:solidFill>
                      <a:srgbClr val="94945D"/>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Cognition Process Matrix</a:t>
                      </a:r>
                      <a:endParaRPr sz="1800" u="none" strike="noStrike" cap="none"/>
                    </a:p>
                  </a:txBody>
                  <a:tcPr marL="121925" marR="121925" marT="45725" marB="45725">
                    <a:solidFill>
                      <a:srgbClr val="94945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Construct/Item</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Understanding</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venir"/>
                          <a:ea typeface="Avenir"/>
                          <a:cs typeface="Avenir"/>
                          <a:sym typeface="Avenir"/>
                        </a:rPr>
                        <a:t>Prompt questions:  </a:t>
                      </a:r>
                      <a:r>
                        <a:rPr lang="en-US" sz="1200" i="1" u="none" strike="noStrike" cap="none">
                          <a:solidFill>
                            <a:schemeClr val="dk1"/>
                          </a:solidFill>
                          <a:latin typeface="Avenir"/>
                          <a:ea typeface="Avenir"/>
                          <a:cs typeface="Avenir"/>
                          <a:sym typeface="Avenir"/>
                        </a:rPr>
                        <a:t>As you read each theme or behavior, tell me what comes to your mind for that item or theme?  Give</a:t>
                      </a:r>
                      <a:r>
                        <a:rPr lang="en-US" sz="1200" i="1" u="none" strike="noStrike" cap="none">
                          <a:latin typeface="Avenir"/>
                          <a:ea typeface="Avenir"/>
                          <a:cs typeface="Avenir"/>
                          <a:sym typeface="Avenir"/>
                        </a:rPr>
                        <a:t> </a:t>
                      </a:r>
                      <a:r>
                        <a:rPr lang="en-US" sz="1200" i="1" u="none" strike="noStrike" cap="none">
                          <a:solidFill>
                            <a:schemeClr val="dk1"/>
                          </a:solidFill>
                          <a:latin typeface="Avenir"/>
                          <a:ea typeface="Avenir"/>
                          <a:cs typeface="Avenir"/>
                          <a:sym typeface="Avenir"/>
                        </a:rPr>
                        <a:t>me examples?</a:t>
                      </a:r>
                      <a:r>
                        <a:rPr lang="en-US" sz="1800" u="none" strike="noStrike" cap="none"/>
                        <a:t> </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Retrieval &amp; Judgment</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i="1" u="none" strike="noStrike" cap="none">
                          <a:solidFill>
                            <a:schemeClr val="dk1"/>
                          </a:solidFill>
                          <a:latin typeface="Avenir"/>
                          <a:ea typeface="Avenir"/>
                          <a:cs typeface="Avenir"/>
                          <a:sym typeface="Avenir"/>
                        </a:rPr>
                        <a:t>Prompt questions: Please give me concrete examples of the actions or activities you engage in this theme or behavior</a:t>
                      </a:r>
                      <a:r>
                        <a:rPr lang="en-US" sz="1200" u="none" strike="noStrike" cap="none"/>
                        <a:t> </a:t>
                      </a:r>
                      <a:endParaRPr sz="12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Avenir"/>
                          <a:ea typeface="Avenir"/>
                          <a:cs typeface="Avenir"/>
                          <a:sym typeface="Avenir"/>
                        </a:rPr>
                        <a:t>Response</a:t>
                      </a:r>
                      <a:endParaRPr sz="11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Avenir"/>
                          <a:ea typeface="Avenir"/>
                          <a:cs typeface="Avenir"/>
                          <a:sym typeface="Avenir"/>
                        </a:rPr>
                        <a:t>Prompt questions: </a:t>
                      </a:r>
                      <a:r>
                        <a:rPr lang="en-US" sz="1100" i="1" u="none" strike="noStrike" cap="none">
                          <a:solidFill>
                            <a:schemeClr val="dk1"/>
                          </a:solidFill>
                          <a:latin typeface="Avenir"/>
                          <a:ea typeface="Avenir"/>
                          <a:cs typeface="Avenir"/>
                          <a:sym typeface="Avenir"/>
                        </a:rPr>
                        <a:t>How </a:t>
                      </a:r>
                      <a:r>
                        <a:rPr lang="en-US" sz="1100" b="1" i="1" u="none" strike="noStrike" cap="none">
                          <a:solidFill>
                            <a:schemeClr val="dk1"/>
                          </a:solidFill>
                          <a:latin typeface="Avenir"/>
                          <a:ea typeface="Avenir"/>
                          <a:cs typeface="Avenir"/>
                          <a:sym typeface="Avenir"/>
                        </a:rPr>
                        <a:t>frequently </a:t>
                      </a:r>
                      <a:r>
                        <a:rPr lang="en-US" sz="1100" i="1" u="none" strike="noStrike" cap="none">
                          <a:solidFill>
                            <a:schemeClr val="dk1"/>
                          </a:solidFill>
                          <a:latin typeface="Avenir"/>
                          <a:ea typeface="Avenir"/>
                          <a:cs typeface="Avenir"/>
                          <a:sym typeface="Avenir"/>
                        </a:rPr>
                        <a:t>do you engage in the actions or activities embedded into this theme or item? How </a:t>
                      </a:r>
                      <a:r>
                        <a:rPr lang="en-US" sz="1100" b="1" i="1" u="none" strike="noStrike" cap="none">
                          <a:solidFill>
                            <a:schemeClr val="dk1"/>
                          </a:solidFill>
                          <a:latin typeface="Avenir"/>
                          <a:ea typeface="Avenir"/>
                          <a:cs typeface="Avenir"/>
                          <a:sym typeface="Avenir"/>
                        </a:rPr>
                        <a:t>important </a:t>
                      </a:r>
                      <a:r>
                        <a:rPr lang="en-US" sz="1100" i="1" u="none" strike="noStrike" cap="none">
                          <a:solidFill>
                            <a:schemeClr val="dk1"/>
                          </a:solidFill>
                          <a:latin typeface="Avenir"/>
                          <a:ea typeface="Avenir"/>
                          <a:cs typeface="Avenir"/>
                          <a:sym typeface="Avenir"/>
                        </a:rPr>
                        <a:t>is it for you to be engaged in those actions or activities?</a:t>
                      </a:r>
                      <a:r>
                        <a:rPr lang="en-US" sz="1100" u="none" strike="noStrike" cap="none"/>
                        <a:t> </a:t>
                      </a:r>
                      <a:endParaRPr sz="1800" u="none" strike="noStrike" cap="none"/>
                    </a:p>
                  </a:txBody>
                  <a:tcPr marL="121925" marR="121925" marT="45725" marB="45725">
                    <a:solidFill>
                      <a:srgbClr val="E2E2D1"/>
                    </a:solidFill>
                  </a:tcPr>
                </a:tc>
                <a:extLst>
                  <a:ext uri="{0D108BD9-81ED-4DB2-BD59-A6C34878D82A}">
                    <a16:rowId xmlns:a16="http://schemas.microsoft.com/office/drawing/2014/main" val="10001"/>
                  </a:ext>
                </a:extLst>
              </a:tr>
              <a:tr h="826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Vicarious experiences</a:t>
                      </a:r>
                      <a:r>
                        <a:rPr lang="en-US" sz="1400" u="none" strike="noStrike" cap="none"/>
                        <a:t>/</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t>Have friends who transferred to a university</a:t>
                      </a:r>
                      <a:endParaRPr sz="14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2"/>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Reduction of stress</a:t>
                      </a:r>
                      <a:r>
                        <a:rPr lang="en-US" sz="1600" u="none" strike="noStrike" cap="none"/>
                        <a:t>/</a:t>
                      </a: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Understand transfer policies</a:t>
                      </a: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3"/>
                  </a:ext>
                </a:extLst>
              </a:tr>
              <a:tr h="1205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Social persuasion/ </a:t>
                      </a:r>
                      <a:r>
                        <a:rPr lang="en-US" sz="1600" b="0" u="none" strike="noStrike" cap="none"/>
                        <a:t>teacher told me I am ready to transfer</a:t>
                      </a:r>
                      <a:endParaRPr/>
                    </a:p>
                    <a:p>
                      <a:pPr marL="0" marR="0" lvl="0" indent="0" algn="l" rtl="0">
                        <a:lnSpc>
                          <a:spcPct val="100000"/>
                        </a:lnSpc>
                        <a:spcBef>
                          <a:spcPts val="0"/>
                        </a:spcBef>
                        <a:spcAft>
                          <a:spcPts val="0"/>
                        </a:spcAft>
                        <a:buClr>
                          <a:srgbClr val="000000"/>
                        </a:buClr>
                        <a:buSzPts val="1600"/>
                        <a:buFont typeface="Arial"/>
                        <a:buNone/>
                      </a:pPr>
                      <a:endParaRPr sz="1600" b="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4"/>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t>Goal orientation/ </a:t>
                      </a:r>
                      <a:r>
                        <a:rPr lang="en-US" sz="1600" b="0" u="none" strike="noStrike" cap="none" dirty="0"/>
                        <a:t> </a:t>
                      </a:r>
                    </a:p>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t>I have an academic plan for transferring</a:t>
                      </a:r>
                      <a:endParaRPr sz="1600" b="1" u="none" strike="noStrike" cap="none" dirty="0"/>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dirty="0"/>
                    </a:p>
                  </a:txBody>
                  <a:tcPr marL="121925" marR="121925" marT="45725" marB="45725">
                    <a:solidFill>
                      <a:srgbClr val="FBF1DA"/>
                    </a:solidFill>
                  </a:tcPr>
                </a:tc>
                <a:extLst>
                  <a:ext uri="{0D108BD9-81ED-4DB2-BD59-A6C34878D82A}">
                    <a16:rowId xmlns:a16="http://schemas.microsoft.com/office/drawing/2014/main" val="10005"/>
                  </a:ext>
                </a:extLst>
              </a:tr>
            </a:tbl>
          </a:graphicData>
        </a:graphic>
      </p:graphicFrame>
      <p:sp>
        <p:nvSpPr>
          <p:cNvPr id="282" name="Google Shape;282;p24"/>
          <p:cNvSpPr txBox="1"/>
          <p:nvPr/>
        </p:nvSpPr>
        <p:spPr>
          <a:xfrm>
            <a:off x="1215744" y="6164450"/>
            <a:ext cx="10291893" cy="4088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venir"/>
                <a:ea typeface="Avenir"/>
                <a:cs typeface="Avenir"/>
                <a:sym typeface="Avenir"/>
              </a:rPr>
              <a:t>Basado en Tourangeau, R., Rips, L., </a:t>
            </a:r>
            <a:r>
              <a:rPr lang="en-US">
                <a:latin typeface="Avenir"/>
                <a:ea typeface="Avenir"/>
                <a:cs typeface="Avenir"/>
                <a:sym typeface="Avenir"/>
              </a:rPr>
              <a:t>y </a:t>
            </a:r>
            <a:r>
              <a:rPr lang="en-US" sz="1400" b="0" i="0" u="none" strike="noStrike" cap="none">
                <a:solidFill>
                  <a:srgbClr val="000000"/>
                </a:solidFill>
                <a:latin typeface="Avenir"/>
                <a:ea typeface="Avenir"/>
                <a:cs typeface="Avenir"/>
                <a:sym typeface="Avenir"/>
              </a:rPr>
              <a:t> Rasinski, K. (2000). The psychology of survey response. Cambridge University Press.</a:t>
            </a:r>
            <a:endParaRPr sz="1400" b="0" i="0" u="none" strike="noStrike" cap="none">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41248" y="256032"/>
            <a:ext cx="10506456" cy="101498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800"/>
              <a:buNone/>
            </a:pPr>
            <a:r>
              <a:rPr lang="en-US" dirty="0"/>
              <a:t>Phase 2: Survey administration</a:t>
            </a:r>
            <a:endParaRPr dirty="0"/>
          </a:p>
        </p:txBody>
      </p:sp>
      <p:grpSp>
        <p:nvGrpSpPr>
          <p:cNvPr id="289" name="Google Shape;289;p25"/>
          <p:cNvGrpSpPr/>
          <p:nvPr/>
        </p:nvGrpSpPr>
        <p:grpSpPr>
          <a:xfrm>
            <a:off x="838200" y="1928074"/>
            <a:ext cx="10526232" cy="4353906"/>
            <a:chOff x="0" y="1808"/>
            <a:chExt cx="10526232" cy="4353906"/>
          </a:xfrm>
        </p:grpSpPr>
        <p:sp>
          <p:nvSpPr>
            <p:cNvPr id="290" name="Google Shape;290;p25"/>
            <p:cNvSpPr/>
            <p:nvPr/>
          </p:nvSpPr>
          <p:spPr>
            <a:xfrm>
              <a:off x="0" y="1808"/>
              <a:ext cx="10515600" cy="91661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77275" y="208046"/>
              <a:ext cx="504136" cy="50413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058686" y="180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txBox="1"/>
            <p:nvPr/>
          </p:nvSpPr>
          <p:spPr>
            <a:xfrm>
              <a:off x="1058686" y="1808"/>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i="0" u="none" strike="noStrike" cap="none" dirty="0">
                  <a:solidFill>
                    <a:srgbClr val="000000"/>
                  </a:solidFill>
                  <a:latin typeface="Barlow"/>
                  <a:ea typeface="Barlow"/>
                  <a:cs typeface="Barlow"/>
                  <a:sym typeface="Barlow"/>
                </a:rPr>
                <a:t>Survey collection took place during spring 2022 using Qualtrics</a:t>
              </a:r>
              <a:endParaRPr sz="2400" i="0" u="none" strike="noStrike" cap="none" dirty="0">
                <a:solidFill>
                  <a:srgbClr val="000000"/>
                </a:solidFill>
                <a:latin typeface="Barlow"/>
                <a:ea typeface="Barlow"/>
                <a:cs typeface="Barlow"/>
                <a:sym typeface="Barlow"/>
              </a:endParaRPr>
            </a:p>
          </p:txBody>
        </p:sp>
        <p:sp>
          <p:nvSpPr>
            <p:cNvPr id="294" name="Google Shape;294;p25"/>
            <p:cNvSpPr/>
            <p:nvPr/>
          </p:nvSpPr>
          <p:spPr>
            <a:xfrm>
              <a:off x="0" y="1147573"/>
              <a:ext cx="10515600" cy="916611"/>
            </a:xfrm>
            <a:prstGeom prst="roundRect">
              <a:avLst>
                <a:gd name="adj" fmla="val 10000"/>
              </a:avLst>
            </a:prstGeom>
            <a:solidFill>
              <a:srgbClr val="AB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275" y="1353811"/>
              <a:ext cx="504136" cy="50413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1058686" y="114757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1069319" y="114757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Relied on on professional listservs to circulate the survey (e.g., NACADA) as well as Phi Theta Kappa to administer the survey among their partner organizations. </a:t>
              </a:r>
            </a:p>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Also snowball sampling.</a:t>
              </a:r>
              <a:endParaRPr sz="2000" i="0" u="none" strike="noStrike" cap="none" dirty="0">
                <a:solidFill>
                  <a:srgbClr val="000000"/>
                </a:solidFill>
                <a:latin typeface="Barlow"/>
                <a:ea typeface="Barlow"/>
                <a:cs typeface="Barlow"/>
                <a:sym typeface="Barlow"/>
              </a:endParaRPr>
            </a:p>
          </p:txBody>
        </p:sp>
        <p:sp>
          <p:nvSpPr>
            <p:cNvPr id="298" name="Google Shape;298;p25"/>
            <p:cNvSpPr/>
            <p:nvPr/>
          </p:nvSpPr>
          <p:spPr>
            <a:xfrm>
              <a:off x="0" y="2293338"/>
              <a:ext cx="10515600" cy="916611"/>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77275" y="2499576"/>
              <a:ext cx="504136" cy="50413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58686" y="229333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1058686" y="2293338"/>
              <a:ext cx="9456913" cy="916611"/>
            </a:xfrm>
            <a:prstGeom prst="rect">
              <a:avLst/>
            </a:prstGeom>
            <a:noFill/>
            <a:ln w="9525" cap="flat" cmpd="sng">
              <a:solidFill>
                <a:srgbClr val="000000"/>
              </a:solidFill>
              <a:prstDash val="solid"/>
              <a:round/>
              <a:headEnd type="none" w="sm" len="sm"/>
              <a:tailEnd type="none" w="sm" len="sm"/>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dirty="0">
                  <a:solidFill>
                    <a:schemeClr val="lt1"/>
                  </a:solidFill>
                  <a:latin typeface="Barlow"/>
                  <a:ea typeface="Barlow"/>
                  <a:cs typeface="Barlow"/>
                  <a:sym typeface="Barlow"/>
                </a:rPr>
                <a:t>Students were entered into a raffle for an Apple iPad as an incentive.</a:t>
              </a:r>
              <a:endParaRPr sz="2000" i="0" u="none" strike="noStrike" cap="none" dirty="0">
                <a:solidFill>
                  <a:schemeClr val="lt1"/>
                </a:solidFill>
                <a:latin typeface="Barlow"/>
                <a:ea typeface="Barlow"/>
                <a:cs typeface="Barlow"/>
                <a:sym typeface="Barlow"/>
              </a:endParaRPr>
            </a:p>
          </p:txBody>
        </p:sp>
        <p:sp>
          <p:nvSpPr>
            <p:cNvPr id="302" name="Google Shape;302;p25"/>
            <p:cNvSpPr/>
            <p:nvPr/>
          </p:nvSpPr>
          <p:spPr>
            <a:xfrm>
              <a:off x="0" y="3439103"/>
              <a:ext cx="10515600" cy="916611"/>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77275" y="3645341"/>
              <a:ext cx="504136" cy="50413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058686" y="343910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1058686" y="343910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dirty="0">
                  <a:solidFill>
                    <a:schemeClr val="bg1"/>
                  </a:solidFill>
                  <a:latin typeface="Barlow"/>
                  <a:ea typeface="Barlow"/>
                  <a:cs typeface="Barlow"/>
                  <a:sym typeface="Barlow"/>
                </a:rPr>
                <a:t>1,810 respondents completed the survey</a:t>
              </a:r>
              <a:endParaRPr sz="2000" i="0" u="none" strike="noStrike" cap="none" dirty="0">
                <a:solidFill>
                  <a:schemeClr val="bg1"/>
                </a:solidFill>
                <a:latin typeface="Barlow"/>
                <a:ea typeface="Barlow"/>
                <a:cs typeface="Barlow"/>
                <a:sym typeface="Barlow"/>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8200" y="295300"/>
            <a:ext cx="10945483" cy="962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80808"/>
              <a:buFont typeface="Calibri"/>
              <a:buNone/>
            </a:pPr>
            <a:r>
              <a:rPr lang="en-US" dirty="0"/>
              <a:t>Who answered the survey?</a:t>
            </a:r>
            <a:endParaRPr dirty="0"/>
          </a:p>
        </p:txBody>
      </p:sp>
      <p:graphicFrame>
        <p:nvGraphicFramePr>
          <p:cNvPr id="313" name="Google Shape;313;p26"/>
          <p:cNvGraphicFramePr/>
          <p:nvPr/>
        </p:nvGraphicFramePr>
        <p:xfrm>
          <a:off x="838200" y="1435395"/>
          <a:ext cx="5158575" cy="5127305"/>
        </p:xfrm>
        <a:graphic>
          <a:graphicData uri="http://schemas.openxmlformats.org/drawingml/2006/table">
            <a:tbl>
              <a:tblPr>
                <a:noFill/>
                <a:tableStyleId>{00E4D9FD-934B-427D-A0CF-570ED8EAD4EE}</a:tableStyleId>
              </a:tblPr>
              <a:tblGrid>
                <a:gridCol w="3308500">
                  <a:extLst>
                    <a:ext uri="{9D8B030D-6E8A-4147-A177-3AD203B41FA5}">
                      <a16:colId xmlns:a16="http://schemas.microsoft.com/office/drawing/2014/main" val="20000"/>
                    </a:ext>
                  </a:extLst>
                </a:gridCol>
                <a:gridCol w="785875">
                  <a:extLst>
                    <a:ext uri="{9D8B030D-6E8A-4147-A177-3AD203B41FA5}">
                      <a16:colId xmlns:a16="http://schemas.microsoft.com/office/drawing/2014/main" val="20001"/>
                    </a:ext>
                  </a:extLst>
                </a:gridCol>
                <a:gridCol w="1064200">
                  <a:extLst>
                    <a:ext uri="{9D8B030D-6E8A-4147-A177-3AD203B41FA5}">
                      <a16:colId xmlns:a16="http://schemas.microsoft.com/office/drawing/2014/main" val="20002"/>
                    </a:ext>
                  </a:extLst>
                </a:gridCol>
              </a:tblGrid>
              <a:tr h="45065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148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Ethnicity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White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871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48.1</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Middle Eastern/North African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1.2</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African American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11.3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American Indian/Alaska Native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0.4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Asian American/Pacific Islander</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134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Latino/Hispanic</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193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10.7</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Multiracial</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262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14.5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Other/unknown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311975">
                <a:tc>
                  <a:txBody>
                    <a:bodyPr/>
                    <a:lstStyle/>
                    <a:p>
                      <a:pPr marL="0" marR="0" lvl="0" indent="0" algn="l" rtl="0">
                        <a:lnSpc>
                          <a:spcPct val="100000"/>
                        </a:lnSpc>
                        <a:spcBef>
                          <a:spcPts val="0"/>
                        </a:spcBef>
                        <a:spcAft>
                          <a:spcPts val="0"/>
                        </a:spcAft>
                        <a:buClr>
                          <a:schemeClr val="dk1"/>
                        </a:buClr>
                        <a:buSzPts val="1800"/>
                        <a:buFont typeface="Play"/>
                        <a:buNone/>
                      </a:pPr>
                      <a:endParaRPr sz="1800"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21800">
                <a:tc>
                  <a:txBody>
                    <a:bodyPr/>
                    <a:lstStyle/>
                    <a:p>
                      <a:pPr marL="0" marR="0" lvl="0" indent="0" algn="r" rtl="0">
                        <a:lnSpc>
                          <a:spcPct val="100000"/>
                        </a:lnSpc>
                        <a:spcBef>
                          <a:spcPts val="0"/>
                        </a:spcBef>
                        <a:spcAft>
                          <a:spcPts val="0"/>
                        </a:spcAft>
                        <a:buClr>
                          <a:schemeClr val="dk1"/>
                        </a:buClr>
                        <a:buSzPts val="1800"/>
                        <a:buFont typeface="Times"/>
                        <a:buNone/>
                      </a:pPr>
                      <a:r>
                        <a:rPr lang="en-US" sz="1800" b="1" i="1" u="none" strike="noStrike" cap="none">
                          <a:latin typeface="Play"/>
                          <a:ea typeface="Play"/>
                          <a:cs typeface="Play"/>
                          <a:sym typeface="Play"/>
                        </a:rPr>
                        <a:t>First generation to attend college</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519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28.9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graphicFrame>
        <p:nvGraphicFramePr>
          <p:cNvPr id="315" name="Google Shape;315;p26"/>
          <p:cNvGraphicFramePr/>
          <p:nvPr/>
        </p:nvGraphicFramePr>
        <p:xfrm>
          <a:off x="6390167" y="1435394"/>
          <a:ext cx="5305650" cy="4899900"/>
        </p:xfrm>
        <a:graphic>
          <a:graphicData uri="http://schemas.openxmlformats.org/drawingml/2006/table">
            <a:tbl>
              <a:tblPr>
                <a:noFill/>
                <a:tableStyleId>{00E4D9FD-934B-427D-A0CF-570ED8EAD4EE}</a:tableStyleId>
              </a:tblPr>
              <a:tblGrid>
                <a:gridCol w="2222200">
                  <a:extLst>
                    <a:ext uri="{9D8B030D-6E8A-4147-A177-3AD203B41FA5}">
                      <a16:colId xmlns:a16="http://schemas.microsoft.com/office/drawing/2014/main" val="20000"/>
                    </a:ext>
                  </a:extLst>
                </a:gridCol>
                <a:gridCol w="1945925">
                  <a:extLst>
                    <a:ext uri="{9D8B030D-6E8A-4147-A177-3AD203B41FA5}">
                      <a16:colId xmlns:a16="http://schemas.microsoft.com/office/drawing/2014/main" val="20001"/>
                    </a:ext>
                  </a:extLst>
                </a:gridCol>
                <a:gridCol w="1137525">
                  <a:extLst>
                    <a:ext uri="{9D8B030D-6E8A-4147-A177-3AD203B41FA5}">
                      <a16:colId xmlns:a16="http://schemas.microsoft.com/office/drawing/2014/main" val="20002"/>
                    </a:ext>
                  </a:extLst>
                </a:gridCol>
              </a:tblGrid>
              <a:tr h="48370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437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Gender Identity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3438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489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27.0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Female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1,200</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66.3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Non-binary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3.0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3575">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Prefer not to say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2.9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286175">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316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Age Group</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Less than 22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694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38.3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 – 39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738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40.8</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 or more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378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52700">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572492" y="360218"/>
            <a:ext cx="11047013" cy="86478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Exploratory factor analyses</a:t>
            </a:r>
            <a:endParaRPr sz="8000" dirty="0"/>
          </a:p>
        </p:txBody>
      </p:sp>
      <p:pic>
        <p:nvPicPr>
          <p:cNvPr id="332" name="Google Shape;332;p28" descr="Rompecabezas blanco con una pieza roja"/>
          <p:cNvPicPr preferRelativeResize="0"/>
          <p:nvPr/>
        </p:nvPicPr>
        <p:blipFill rotWithShape="1">
          <a:blip r:embed="rId3">
            <a:alphaModFix/>
          </a:blip>
          <a:srcRect l="24239" r="22741" b="1"/>
          <a:stretch/>
        </p:blipFill>
        <p:spPr>
          <a:xfrm>
            <a:off x="572492" y="2002056"/>
            <a:ext cx="3943849" cy="4184060"/>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333" name="Google Shape;333;p28"/>
          <p:cNvSpPr txBox="1">
            <a:spLocks noGrp="1"/>
          </p:cNvSpPr>
          <p:nvPr>
            <p:ph type="body" idx="1"/>
          </p:nvPr>
        </p:nvSpPr>
        <p:spPr>
          <a:xfrm>
            <a:off x="4905954" y="1326995"/>
            <a:ext cx="7037001" cy="5392782"/>
          </a:xfrm>
          <a:prstGeom prst="rect">
            <a:avLst/>
          </a:prstGeom>
          <a:noFill/>
          <a:ln>
            <a:noFill/>
          </a:ln>
        </p:spPr>
        <p:txBody>
          <a:bodyPr spcFirstLastPara="1" wrap="square" lIns="91425" tIns="45700" rIns="91425" bIns="45700" anchor="t" anchorCtr="0">
            <a:normAutofit fontScale="25000" lnSpcReduction="20000"/>
          </a:bodyPr>
          <a:lstStyle/>
          <a:p>
            <a:pPr marL="457200" lvl="1" indent="0" algn="l" rtl="0">
              <a:lnSpc>
                <a:spcPct val="120000"/>
              </a:lnSpc>
              <a:spcBef>
                <a:spcPts val="1100"/>
              </a:spcBef>
              <a:spcAft>
                <a:spcPts val="0"/>
              </a:spcAft>
              <a:buSzPts val="461"/>
              <a:buNone/>
            </a:pPr>
            <a:r>
              <a:rPr lang="en-US" sz="8000" b="1" dirty="0"/>
              <a:t>Sources of self-efficacy</a:t>
            </a:r>
          </a:p>
          <a:p>
            <a:pPr marL="457200" lvl="1" indent="0" algn="l" rtl="0">
              <a:lnSpc>
                <a:spcPct val="120000"/>
              </a:lnSpc>
              <a:spcBef>
                <a:spcPts val="1100"/>
              </a:spcBef>
              <a:spcAft>
                <a:spcPts val="0"/>
              </a:spcAft>
              <a:buSzPts val="461"/>
              <a:buNone/>
            </a:pPr>
            <a:r>
              <a:rPr lang="en-US" sz="8000" dirty="0"/>
              <a:t>Instead of being grouped into four factors (as hypothesized), the self-efficacy items were grouped into five factors: 1)  vicarious experiences, 2) reduction of stress, 3) social persuasion from community college personnel, 4) social persuasion from high school personnel,  and  5) attending transfer fairs</a:t>
            </a:r>
          </a:p>
          <a:p>
            <a:pPr marL="457200" lvl="1" indent="0" algn="l" rtl="0">
              <a:lnSpc>
                <a:spcPct val="120000"/>
              </a:lnSpc>
              <a:spcBef>
                <a:spcPts val="1100"/>
              </a:spcBef>
              <a:spcAft>
                <a:spcPts val="0"/>
              </a:spcAft>
              <a:buSzPts val="461"/>
              <a:buNone/>
            </a:pPr>
            <a:r>
              <a:rPr lang="en-US" sz="8000" dirty="0"/>
              <a:t>These five factors account for 53.2% of the variance in the correlation matrix. </a:t>
            </a:r>
          </a:p>
          <a:p>
            <a:pPr marL="457200" lvl="1" indent="0" algn="l" rtl="0">
              <a:lnSpc>
                <a:spcPct val="120000"/>
              </a:lnSpc>
              <a:spcBef>
                <a:spcPts val="1100"/>
              </a:spcBef>
              <a:spcAft>
                <a:spcPts val="0"/>
              </a:spcAft>
              <a:buSzPts val="461"/>
              <a:buNone/>
            </a:pPr>
            <a:r>
              <a:rPr lang="en-US" sz="8000" b="1" dirty="0"/>
              <a:t>Goal orientation</a:t>
            </a:r>
          </a:p>
          <a:p>
            <a:pPr marL="457200" lvl="1" indent="0" algn="l" rtl="0">
              <a:lnSpc>
                <a:spcPct val="120000"/>
              </a:lnSpc>
              <a:spcBef>
                <a:spcPts val="1100"/>
              </a:spcBef>
              <a:spcAft>
                <a:spcPts val="0"/>
              </a:spcAft>
              <a:buSzPts val="461"/>
              <a:buNone/>
            </a:pPr>
            <a:r>
              <a:rPr lang="en-US" sz="8000" dirty="0"/>
              <a:t>Four indicators were grouped into a single factor. This factor accounts for almost 60% of the variance in the correlation. An indicator was removed.</a:t>
            </a:r>
            <a:endParaRPr sz="2400" dirty="0">
              <a:latin typeface="Calibri"/>
              <a:ea typeface="Calibri"/>
              <a:cs typeface="Calibri"/>
              <a:sym typeface="Calibri"/>
            </a:endParaRPr>
          </a:p>
          <a:p>
            <a:pPr marL="800100" lvl="1" indent="-243458" algn="l" rtl="0">
              <a:lnSpc>
                <a:spcPct val="120000"/>
              </a:lnSpc>
              <a:spcBef>
                <a:spcPts val="1100"/>
              </a:spcBef>
              <a:spcAft>
                <a:spcPts val="0"/>
              </a:spcAft>
              <a:buSzPct val="92117"/>
              <a:buFont typeface="Arial"/>
              <a:buNone/>
            </a:pPr>
            <a:endParaRPr sz="2000" dirty="0">
              <a:latin typeface="Calibri"/>
              <a:ea typeface="Calibri"/>
              <a:cs typeface="Calibri"/>
              <a:sym typeface="Calibri"/>
            </a:endParaRPr>
          </a:p>
          <a:p>
            <a:pPr marL="971550" lvl="1" indent="-414908" algn="l" rtl="0">
              <a:lnSpc>
                <a:spcPct val="120000"/>
              </a:lnSpc>
              <a:spcBef>
                <a:spcPts val="1100"/>
              </a:spcBef>
              <a:spcAft>
                <a:spcPts val="0"/>
              </a:spcAft>
              <a:buSzPct val="92117"/>
              <a:buFont typeface="Arial"/>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graphicFrame>
        <p:nvGraphicFramePr>
          <p:cNvPr id="339" name="Google Shape;339;p29"/>
          <p:cNvGraphicFramePr/>
          <p:nvPr>
            <p:extLst>
              <p:ext uri="{D42A27DB-BD31-4B8C-83A1-F6EECF244321}">
                <p14:modId xmlns:p14="http://schemas.microsoft.com/office/powerpoint/2010/main" val="3571938113"/>
              </p:ext>
            </p:extLst>
          </p:nvPr>
        </p:nvGraphicFramePr>
        <p:xfrm>
          <a:off x="4243723" y="691138"/>
          <a:ext cx="7935050" cy="6175136"/>
        </p:xfrm>
        <a:graphic>
          <a:graphicData uri="http://schemas.openxmlformats.org/drawingml/2006/table">
            <a:tbl>
              <a:tblPr firstRow="1" firstCol="1" bandRow="1">
                <a:noFill/>
                <a:tableStyleId>{BACDB61A-3FF0-45C9-BBC0-113D4F3EC8D1}</a:tableStyleId>
              </a:tblPr>
              <a:tblGrid>
                <a:gridCol w="2098175">
                  <a:extLst>
                    <a:ext uri="{9D8B030D-6E8A-4147-A177-3AD203B41FA5}">
                      <a16:colId xmlns:a16="http://schemas.microsoft.com/office/drawing/2014/main" val="20000"/>
                    </a:ext>
                  </a:extLst>
                </a:gridCol>
                <a:gridCol w="575575">
                  <a:extLst>
                    <a:ext uri="{9D8B030D-6E8A-4147-A177-3AD203B41FA5}">
                      <a16:colId xmlns:a16="http://schemas.microsoft.com/office/drawing/2014/main" val="20001"/>
                    </a:ext>
                  </a:extLst>
                </a:gridCol>
                <a:gridCol w="575575">
                  <a:extLst>
                    <a:ext uri="{9D8B030D-6E8A-4147-A177-3AD203B41FA5}">
                      <a16:colId xmlns:a16="http://schemas.microsoft.com/office/drawing/2014/main" val="20002"/>
                    </a:ext>
                  </a:extLst>
                </a:gridCol>
                <a:gridCol w="575575">
                  <a:extLst>
                    <a:ext uri="{9D8B030D-6E8A-4147-A177-3AD203B41FA5}">
                      <a16:colId xmlns:a16="http://schemas.microsoft.com/office/drawing/2014/main" val="20003"/>
                    </a:ext>
                  </a:extLst>
                </a:gridCol>
                <a:gridCol w="575575">
                  <a:extLst>
                    <a:ext uri="{9D8B030D-6E8A-4147-A177-3AD203B41FA5}">
                      <a16:colId xmlns:a16="http://schemas.microsoft.com/office/drawing/2014/main" val="20004"/>
                    </a:ext>
                  </a:extLst>
                </a:gridCol>
                <a:gridCol w="575575">
                  <a:extLst>
                    <a:ext uri="{9D8B030D-6E8A-4147-A177-3AD203B41FA5}">
                      <a16:colId xmlns:a16="http://schemas.microsoft.com/office/drawing/2014/main" val="20005"/>
                    </a:ext>
                  </a:extLst>
                </a:gridCol>
                <a:gridCol w="575575">
                  <a:extLst>
                    <a:ext uri="{9D8B030D-6E8A-4147-A177-3AD203B41FA5}">
                      <a16:colId xmlns:a16="http://schemas.microsoft.com/office/drawing/2014/main" val="20006"/>
                    </a:ext>
                  </a:extLst>
                </a:gridCol>
                <a:gridCol w="575575">
                  <a:extLst>
                    <a:ext uri="{9D8B030D-6E8A-4147-A177-3AD203B41FA5}">
                      <a16:colId xmlns:a16="http://schemas.microsoft.com/office/drawing/2014/main" val="20007"/>
                    </a:ext>
                  </a:extLst>
                </a:gridCol>
                <a:gridCol w="627900">
                  <a:extLst>
                    <a:ext uri="{9D8B030D-6E8A-4147-A177-3AD203B41FA5}">
                      <a16:colId xmlns:a16="http://schemas.microsoft.com/office/drawing/2014/main" val="20008"/>
                    </a:ext>
                  </a:extLst>
                </a:gridCol>
                <a:gridCol w="627900">
                  <a:extLst>
                    <a:ext uri="{9D8B030D-6E8A-4147-A177-3AD203B41FA5}">
                      <a16:colId xmlns:a16="http://schemas.microsoft.com/office/drawing/2014/main" val="20009"/>
                    </a:ext>
                  </a:extLst>
                </a:gridCol>
                <a:gridCol w="552050">
                  <a:extLst>
                    <a:ext uri="{9D8B030D-6E8A-4147-A177-3AD203B41FA5}">
                      <a16:colId xmlns:a16="http://schemas.microsoft.com/office/drawing/2014/main" val="20010"/>
                    </a:ext>
                  </a:extLst>
                </a:gridCol>
              </a:tblGrid>
              <a:tr h="693725">
                <a:tc rowSpan="2">
                  <a:txBody>
                    <a:bodyPr/>
                    <a:lstStyle/>
                    <a:p>
                      <a:pPr marL="0" marR="0" lvl="0" indent="0" algn="l" rtl="0">
                        <a:lnSpc>
                          <a:spcPct val="115000"/>
                        </a:lnSpc>
                        <a:spcBef>
                          <a:spcPts val="0"/>
                        </a:spcBef>
                        <a:spcAft>
                          <a:spcPts val="0"/>
                        </a:spcAft>
                        <a:buNone/>
                      </a:pPr>
                      <a:endParaRPr sz="1100" u="none" strike="noStrike" cap="none"/>
                    </a:p>
                    <a:p>
                      <a:pPr marL="0" marR="0" lvl="0" indent="0" algn="ctr" rtl="0">
                        <a:lnSpc>
                          <a:spcPct val="115000"/>
                        </a:lnSpc>
                        <a:spcBef>
                          <a:spcPts val="0"/>
                        </a:spcBef>
                        <a:spcAft>
                          <a:spcPts val="0"/>
                        </a:spcAft>
                        <a:buNone/>
                      </a:pPr>
                      <a:r>
                        <a:rPr lang="en-US" sz="1100" u="none" strike="noStrike" cap="none">
                          <a:solidFill>
                            <a:schemeClr val="dk1"/>
                          </a:solidFill>
                        </a:rPr>
                        <a:t>Items</a:t>
                      </a:r>
                      <a:endParaRPr sz="1100" u="none" strike="noStrike" cap="none">
                        <a:solidFill>
                          <a:schemeClr val="dk1"/>
                        </a:solidFill>
                        <a:latin typeface="Arial"/>
                        <a:ea typeface="Arial"/>
                        <a:cs typeface="Arial"/>
                        <a:sym typeface="Arial"/>
                      </a:endParaRPr>
                    </a:p>
                  </a:txBody>
                  <a:tcPr marL="67975" marR="67975" marT="0" marB="0"/>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Goal Orientation</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0.88</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Reduction</a:t>
                      </a:r>
                      <a:endParaRPr dirty="0"/>
                    </a:p>
                    <a:p>
                      <a:pPr marL="0" marR="0" lvl="0" indent="0" algn="ctr" rtl="0">
                        <a:lnSpc>
                          <a:spcPct val="115000"/>
                        </a:lnSpc>
                        <a:spcBef>
                          <a:spcPts val="0"/>
                        </a:spcBef>
                        <a:spcAft>
                          <a:spcPts val="0"/>
                        </a:spcAft>
                        <a:buNone/>
                      </a:pPr>
                      <a:r>
                        <a:rPr lang="en-US" sz="1100" u="none" strike="noStrike" cap="none" dirty="0">
                          <a:solidFill>
                            <a:schemeClr val="dk1"/>
                          </a:solidFill>
                        </a:rPr>
                        <a:t>Stress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0.74</a:t>
                      </a:r>
                      <a:endParaRPr sz="1100" u="none" strike="noStrike" cap="none" dirty="0">
                        <a:solidFill>
                          <a:schemeClr val="dk1"/>
                        </a:solidFil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Advisor</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0.84</a:t>
                      </a: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Vicarious Experiences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0.70</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Transfer Fairs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0.81</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extLst>
                  <a:ext uri="{0D108BD9-81ED-4DB2-BD59-A6C34878D82A}">
                    <a16:rowId xmlns:a16="http://schemas.microsoft.com/office/drawing/2014/main" val="10000"/>
                  </a:ext>
                </a:extLst>
              </a:tr>
              <a:tr h="3393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Selected major for a 4-yr degree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0.749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2"/>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academic plan for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0.694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3"/>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Plan to submit college applications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0.837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Seeing oneself attending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0.814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5"/>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Completing gen ed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Colleges’ websites facilitate understanding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7"/>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Taking advanced math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8"/>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small classes reduced concerns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0.548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9"/>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CC prepares for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0"/>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Understanding transfer policies help</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0.791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2"/>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Academic advisor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0.809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3"/>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Faculty member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0.782</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5"/>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who transferred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at 4yr college want to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0.558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7"/>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Friends believe I can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8"/>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attended transfer fairs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0.777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9"/>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transfer fairs helped feel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0.887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20"/>
                  </a:ext>
                </a:extLst>
              </a:tr>
              <a:tr h="442375">
                <a:tc gridSpan="11">
                  <a:txBody>
                    <a:bodyPr/>
                    <a:lstStyle/>
                    <a:p>
                      <a:pPr marL="0" marR="0" lvl="0" indent="0" algn="l" rtl="0">
                        <a:lnSpc>
                          <a:spcPct val="115000"/>
                        </a:lnSpc>
                        <a:spcBef>
                          <a:spcPts val="0"/>
                        </a:spcBef>
                        <a:spcAft>
                          <a:spcPts val="0"/>
                        </a:spcAft>
                        <a:buNone/>
                      </a:pPr>
                      <a:r>
                        <a:rPr lang="en-US" sz="1000" u="none" strike="noStrike" cap="none" dirty="0"/>
                        <a:t> </a:t>
                      </a:r>
                      <a:endParaRPr sz="1100" u="none" strike="noStrike" cap="none" dirty="0">
                        <a:solidFill>
                          <a:schemeClr val="dk1"/>
                        </a:solidFill>
                      </a:endParaRPr>
                    </a:p>
                    <a:p>
                      <a:pPr marL="0" marR="0" lvl="0" indent="0" algn="l" rtl="0">
                        <a:lnSpc>
                          <a:spcPct val="115000"/>
                        </a:lnSpc>
                        <a:spcBef>
                          <a:spcPts val="0"/>
                        </a:spcBef>
                        <a:spcAft>
                          <a:spcPts val="0"/>
                        </a:spcAft>
                        <a:buNone/>
                      </a:pPr>
                      <a:r>
                        <a:rPr lang="en-US" sz="1000" u="none" strike="noStrike" cap="none" dirty="0">
                          <a:solidFill>
                            <a:schemeClr val="dk1"/>
                          </a:solidFill>
                        </a:rPr>
                        <a:t>X</a:t>
                      </a:r>
                      <a:r>
                        <a:rPr lang="en-US" sz="1000" u="none" strike="noStrike" cap="none" baseline="30000" dirty="0">
                          <a:solidFill>
                            <a:schemeClr val="dk1"/>
                          </a:solidFill>
                        </a:rPr>
                        <a:t>2</a:t>
                      </a:r>
                      <a:r>
                        <a:rPr lang="en-US" sz="1000" u="none" strike="noStrike" cap="none" dirty="0">
                          <a:solidFill>
                            <a:schemeClr val="dk1"/>
                          </a:solidFill>
                        </a:rPr>
                        <a:t>  =  660.06,  </a:t>
                      </a:r>
                      <a:r>
                        <a:rPr lang="en-US" sz="1000" u="none" strike="noStrike" cap="none" dirty="0" err="1">
                          <a:solidFill>
                            <a:schemeClr val="dk1"/>
                          </a:solidFill>
                        </a:rPr>
                        <a:t>df</a:t>
                      </a:r>
                      <a:r>
                        <a:rPr lang="en-US" sz="1000" u="none" strike="noStrike" cap="none" dirty="0">
                          <a:solidFill>
                            <a:schemeClr val="dk1"/>
                          </a:solidFill>
                        </a:rPr>
                        <a:t> = 139;  p  = 0.00;  RMSEA = 0 .046  CI</a:t>
                      </a:r>
                      <a:r>
                        <a:rPr lang="en-US" sz="1000" u="none" strike="noStrike" cap="none" baseline="-25000" dirty="0">
                          <a:solidFill>
                            <a:schemeClr val="dk1"/>
                          </a:solidFill>
                        </a:rPr>
                        <a:t>90</a:t>
                      </a:r>
                      <a:r>
                        <a:rPr lang="en-US" sz="1000" u="none" strike="noStrike" cap="none" dirty="0">
                          <a:solidFill>
                            <a:schemeClr val="dk1"/>
                          </a:solidFill>
                        </a:rPr>
                        <a:t> = [[0.042, 0.049];  CFI = 0.958. ; TLI = 0.948 ; SMR = 0.037 </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bl>
          </a:graphicData>
        </a:graphic>
      </p:graphicFrame>
      <p:sp>
        <p:nvSpPr>
          <p:cNvPr id="340" name="Google Shape;340;p29"/>
          <p:cNvSpPr txBox="1">
            <a:spLocks noGrp="1"/>
          </p:cNvSpPr>
          <p:nvPr>
            <p:ph type="title"/>
          </p:nvPr>
        </p:nvSpPr>
        <p:spPr>
          <a:xfrm>
            <a:off x="510168" y="1"/>
            <a:ext cx="11171663" cy="691138"/>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dk1"/>
              </a:buClr>
              <a:buSzPct val="50000"/>
              <a:buNone/>
            </a:pPr>
            <a:r>
              <a:rPr lang="en-US" sz="4000" dirty="0"/>
              <a:t>Confirmatory Factor Analysis</a:t>
            </a:r>
            <a:endParaRPr dirty="0"/>
          </a:p>
        </p:txBody>
      </p:sp>
      <p:sp>
        <p:nvSpPr>
          <p:cNvPr id="341" name="Google Shape;341;p29"/>
          <p:cNvSpPr txBox="1">
            <a:spLocks noGrp="1"/>
          </p:cNvSpPr>
          <p:nvPr>
            <p:ph type="body" idx="1"/>
          </p:nvPr>
        </p:nvSpPr>
        <p:spPr>
          <a:xfrm>
            <a:off x="159488" y="691138"/>
            <a:ext cx="3912782" cy="6016168"/>
          </a:xfrm>
          <a:prstGeom prst="rect">
            <a:avLst/>
          </a:prstGeom>
          <a:noFill/>
          <a:ln>
            <a:noFill/>
          </a:ln>
        </p:spPr>
        <p:txBody>
          <a:bodyPr spcFirstLastPara="1" wrap="square" lIns="91425" tIns="45700" rIns="91425" bIns="45700" anchor="t" anchorCtr="0">
            <a:normAutofit/>
          </a:bodyPr>
          <a:lstStyle/>
          <a:p>
            <a:pPr marL="0" marR="0" lvl="0" indent="-8062" algn="l" rtl="0">
              <a:lnSpc>
                <a:spcPct val="120000"/>
              </a:lnSpc>
              <a:spcBef>
                <a:spcPts val="0"/>
              </a:spcBef>
              <a:spcAft>
                <a:spcPts val="0"/>
              </a:spcAft>
              <a:buSzPts val="1693"/>
              <a:buChar char="•"/>
            </a:pPr>
            <a:r>
              <a:rPr lang="en-US" sz="1800" dirty="0"/>
              <a:t>The confirmatory factor analysis supports the use of the 19 items as valid indicators of the constructs. The loading of each item in the factor is above the recommended value of 0.5 (Brown, 2015). </a:t>
            </a:r>
          </a:p>
          <a:p>
            <a:pPr marL="0" marR="0" lvl="0" indent="-8062" algn="l" rtl="0">
              <a:lnSpc>
                <a:spcPct val="120000"/>
              </a:lnSpc>
              <a:spcBef>
                <a:spcPts val="0"/>
              </a:spcBef>
              <a:spcAft>
                <a:spcPts val="0"/>
              </a:spcAft>
              <a:buSzPts val="1693"/>
              <a:buChar char="•"/>
            </a:pPr>
            <a:endParaRPr lang="en-US" sz="2400" dirty="0">
              <a:latin typeface="Calibri"/>
              <a:ea typeface="Calibri"/>
              <a:cs typeface="Calibri"/>
              <a:sym typeface="Calibri"/>
            </a:endParaRPr>
          </a:p>
          <a:p>
            <a:pPr marL="0" marR="0" lvl="0" indent="-8062" algn="l" rtl="0">
              <a:lnSpc>
                <a:spcPct val="120000"/>
              </a:lnSpc>
              <a:spcBef>
                <a:spcPts val="0"/>
              </a:spcBef>
              <a:spcAft>
                <a:spcPts val="0"/>
              </a:spcAft>
              <a:buSzPts val="1693"/>
              <a:buChar char="•"/>
            </a:pPr>
            <a:r>
              <a:rPr lang="en-US" sz="1800" dirty="0"/>
              <a:t>Judging by the omega indicator (ω) (Raykov, 2009), each factor has a high degree of reliability, ranging from 0.70, as in the case of vicarious experiences, to 0.88 as in the case of goal orientation</a:t>
            </a:r>
          </a:p>
          <a:p>
            <a:pPr marL="0" marR="0" lvl="0" indent="-8062" algn="l" rtl="0">
              <a:lnSpc>
                <a:spcPct val="120000"/>
              </a:lnSpc>
              <a:spcBef>
                <a:spcPts val="0"/>
              </a:spcBef>
              <a:spcAft>
                <a:spcPts val="0"/>
              </a:spcAft>
              <a:buSzPts val="1693"/>
              <a:buChar char="•"/>
            </a:pPr>
            <a:endParaRPr lang="en-US" sz="2400" dirty="0">
              <a:latin typeface="Calibri"/>
              <a:cs typeface="Calibri"/>
              <a:sym typeface="Calibri"/>
            </a:endParaRPr>
          </a:p>
          <a:p>
            <a:pPr marL="0" marR="0" lvl="0" indent="-8062" algn="l" rtl="0">
              <a:lnSpc>
                <a:spcPct val="120000"/>
              </a:lnSpc>
              <a:spcBef>
                <a:spcPts val="0"/>
              </a:spcBef>
              <a:spcAft>
                <a:spcPts val="0"/>
              </a:spcAft>
              <a:buSzPts val="1693"/>
              <a:buChar char="•"/>
            </a:pPr>
            <a:r>
              <a:rPr lang="en-US" sz="1800" dirty="0"/>
              <a:t>The fit indicators support the model as a viable representation of the data.</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209297" y="1007600"/>
            <a:ext cx="7105903"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sz="4400" dirty="0"/>
              <a:t>Main research question:</a:t>
            </a:r>
            <a:endParaRPr dirty="0"/>
          </a:p>
        </p:txBody>
      </p:sp>
      <p:sp>
        <p:nvSpPr>
          <p:cNvPr id="349" name="Google Shape;349;p30"/>
          <p:cNvSpPr txBox="1">
            <a:spLocks noGrp="1"/>
          </p:cNvSpPr>
          <p:nvPr>
            <p:ph type="body" idx="1"/>
          </p:nvPr>
        </p:nvSpPr>
        <p:spPr>
          <a:xfrm>
            <a:off x="209297" y="2096429"/>
            <a:ext cx="7265391" cy="37539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What is the impact of self-efficacy on goal orientation among community college students?</a:t>
            </a:r>
          </a:p>
          <a:p>
            <a:pPr marL="0" marR="0" lvl="0" indent="0" algn="l" rtl="0">
              <a:lnSpc>
                <a:spcPct val="100000"/>
              </a:lnSpc>
              <a:spcBef>
                <a:spcPts val="0"/>
              </a:spcBef>
              <a:spcAft>
                <a:spcPts val="0"/>
              </a:spcAft>
              <a:buNone/>
            </a:pPr>
            <a:endParaRPr lang="en-US" sz="3200"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Does the impact vary by self-efficacy component?</a:t>
            </a:r>
          </a:p>
          <a:p>
            <a:pPr marL="0" lvl="0" indent="0" algn="l" rtl="0">
              <a:lnSpc>
                <a:spcPct val="115000"/>
              </a:lnSpc>
              <a:spcBef>
                <a:spcPts val="1100"/>
              </a:spcBef>
              <a:spcAft>
                <a:spcPts val="1100"/>
              </a:spcAft>
              <a:buSzPts val="2100"/>
              <a:buNone/>
            </a:pPr>
            <a:endParaRPr dirty="0"/>
          </a:p>
        </p:txBody>
      </p:sp>
      <p:pic>
        <p:nvPicPr>
          <p:cNvPr id="350" name="Google Shape;350;p30" descr="Close-up of question mark on a hardwood floor against a wall"/>
          <p:cNvPicPr preferRelativeResize="0"/>
          <p:nvPr/>
        </p:nvPicPr>
        <p:blipFill rotWithShape="1">
          <a:blip r:embed="rId3">
            <a:alphaModFix/>
          </a:blip>
          <a:srcRect l="14" r="53215"/>
          <a:stretch/>
        </p:blipFill>
        <p:spPr>
          <a:xfrm>
            <a:off x="7824577" y="10"/>
            <a:ext cx="6512547" cy="6857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46831" y="343316"/>
            <a:ext cx="11003280" cy="57438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5500"/>
              <a:buNone/>
            </a:pPr>
            <a:r>
              <a:rPr lang="en-US" sz="3200" dirty="0"/>
              <a:t>Impact of self-efficacy on goal orientation </a:t>
            </a:r>
            <a:endParaRPr sz="2800" dirty="0"/>
          </a:p>
        </p:txBody>
      </p:sp>
      <p:sp>
        <p:nvSpPr>
          <p:cNvPr id="357" name="Google Shape;357;p31"/>
          <p:cNvSpPr txBox="1">
            <a:spLocks noGrp="1"/>
          </p:cNvSpPr>
          <p:nvPr>
            <p:ph type="body" idx="1"/>
          </p:nvPr>
        </p:nvSpPr>
        <p:spPr>
          <a:xfrm>
            <a:off x="146300" y="1190846"/>
            <a:ext cx="5641200" cy="5521053"/>
          </a:xfrm>
          <a:prstGeom prst="rect">
            <a:avLst/>
          </a:prstGeom>
          <a:noFill/>
          <a:ln>
            <a:noFill/>
          </a:ln>
        </p:spPr>
        <p:txBody>
          <a:bodyPr spcFirstLastPara="1" wrap="square" lIns="0" tIns="0" rIns="0" bIns="0" anchor="t" anchorCtr="0">
            <a:normAutofit/>
          </a:bodyPr>
          <a:lstStyle/>
          <a:p>
            <a:pPr marL="457200" lvl="0" indent="-361950" algn="l" rtl="0">
              <a:lnSpc>
                <a:spcPct val="115000"/>
              </a:lnSpc>
              <a:spcBef>
                <a:spcPts val="0"/>
              </a:spcBef>
              <a:spcAft>
                <a:spcPts val="0"/>
              </a:spcAft>
              <a:buSzPts val="2100"/>
              <a:buChar char="•"/>
            </a:pPr>
            <a:r>
              <a:rPr lang="en-US" sz="1800" dirty="0"/>
              <a:t>The model is a viable representation of the impact of self-efficacy on goal orientation. With the sole exception of chi-square, all congruence indices “fit indices” are excellent.</a:t>
            </a:r>
          </a:p>
          <a:p>
            <a:pPr lvl="1">
              <a:spcBef>
                <a:spcPts val="0"/>
              </a:spcBef>
              <a:buChar char="•"/>
            </a:pPr>
            <a:r>
              <a:rPr lang="en-US" sz="1600" dirty="0"/>
              <a:t>It explains nearly 40% of the variance in goal clarity.</a:t>
            </a:r>
            <a:endParaRPr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The effects range from a negligibly negative effect from transfer fair experiences (β = -.057), to a moderate high effect originating from reduction of stress (β = 0.393).</a:t>
            </a:r>
            <a:r>
              <a:rPr lang="en-US" sz="1050" dirty="0">
                <a:effectLst/>
              </a:rPr>
              <a:t> </a:t>
            </a:r>
            <a:endParaRPr lang="en-US" sz="1200"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Social persuasion from community college advisors &amp; professors had a positive but small effect on goal orientation (β = 0.204), so did vicarious experiences (β = 0.155). </a:t>
            </a:r>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Each source of </a:t>
            </a:r>
            <a:r>
              <a:rPr lang="en-US" sz="1800" dirty="0">
                <a:latin typeface="Times New Roman" panose="02020603050405020304" pitchFamily="18" charset="0"/>
                <a:ea typeface="Times New Roman" panose="02020603050405020304" pitchFamily="18" charset="0"/>
              </a:rPr>
              <a:t>transfer self-efficacy has a unique impact on goal orientation; however, each source is positively correlated.</a:t>
            </a:r>
            <a:endParaRPr lang="en-US" sz="1800" dirty="0">
              <a:effectLst/>
              <a:latin typeface="Times New Roman" panose="02020603050405020304" pitchFamily="18" charset="0"/>
              <a:ea typeface="Times New Roman" panose="02020603050405020304" pitchFamily="18" charset="0"/>
            </a:endParaRPr>
          </a:p>
        </p:txBody>
      </p:sp>
      <p:pic>
        <p:nvPicPr>
          <p:cNvPr id="358" name="Google Shape;358;p31" descr="A diagram of a diagram&#10;&#10;Description automatically generated"/>
          <p:cNvPicPr preferRelativeResize="0">
            <a:picLocks noGrp="1"/>
          </p:cNvPicPr>
          <p:nvPr>
            <p:ph type="body" idx="2"/>
          </p:nvPr>
        </p:nvPicPr>
        <p:blipFill rotWithShape="1">
          <a:blip r:embed="rId3">
            <a:alphaModFix/>
          </a:blip>
          <a:srcRect/>
          <a:stretch/>
        </p:blipFill>
        <p:spPr>
          <a:xfrm>
            <a:off x="5986130" y="1068080"/>
            <a:ext cx="6205870" cy="5418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2"/>
          <p:cNvSpPr txBox="1">
            <a:spLocks noGrp="1"/>
          </p:cNvSpPr>
          <p:nvPr>
            <p:ph type="title"/>
          </p:nvPr>
        </p:nvSpPr>
        <p:spPr>
          <a:xfrm>
            <a:off x="572493" y="238540"/>
            <a:ext cx="11018520" cy="77155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Conclusions</a:t>
            </a:r>
            <a:endParaRPr dirty="0"/>
          </a:p>
        </p:txBody>
      </p:sp>
      <p:sp>
        <p:nvSpPr>
          <p:cNvPr id="365" name="Google Shape;365;p32"/>
          <p:cNvSpPr txBox="1">
            <a:spLocks noGrp="1"/>
          </p:cNvSpPr>
          <p:nvPr>
            <p:ph type="body" idx="1"/>
          </p:nvPr>
        </p:nvSpPr>
        <p:spPr>
          <a:xfrm>
            <a:off x="76199" y="1187525"/>
            <a:ext cx="7526080" cy="5348938"/>
          </a:xfrm>
          <a:prstGeom prst="rect">
            <a:avLst/>
          </a:prstGeom>
          <a:noFill/>
          <a:ln>
            <a:noFill/>
          </a:ln>
        </p:spPr>
        <p:txBody>
          <a:bodyPr spcFirstLastPara="1" wrap="square" lIns="91425" tIns="45700" rIns="91425" bIns="45700" anchor="t" anchorCtr="0">
            <a:noAutofit/>
          </a:bodyPr>
          <a:lstStyle/>
          <a:p>
            <a:pPr>
              <a:buFont typeface="Arial" panose="020B0604020202020204" pitchFamily="34" charset="0"/>
              <a:buChar char="•"/>
            </a:pPr>
            <a:r>
              <a:rPr lang="en-US" sz="2000" dirty="0"/>
              <a:t>Goal orientation towards transfer rests on having an academic plan, being proactive in securing academic skills, having decided on the major to pursue, and seen oneself attending college.</a:t>
            </a:r>
          </a:p>
          <a:p>
            <a:pPr>
              <a:buFont typeface="Arial" panose="020B0604020202020204" pitchFamily="34" charset="0"/>
              <a:buChar char="•"/>
            </a:pPr>
            <a:r>
              <a:rPr lang="en-US" sz="2000" dirty="0"/>
              <a:t>Goal orientation is influenced by empowering experiences at community colleges. Those experiences include having friends who have successfully transferred, engaging with supportive college personnel who affirm students' potential to transfer, and understanding institutional transfer agreements that outline clear policies and the necessary steps to achieve them.</a:t>
            </a:r>
          </a:p>
          <a:p>
            <a:pPr marL="285750" marR="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Clear institutional agreements that facilitate an understanding of transfer policies, and how to meet them (reduction of stress) are key in ensuring students can achieve their transfer goals. </a:t>
            </a:r>
            <a:endParaRPr lang="en-US" sz="2000" dirty="0"/>
          </a:p>
          <a:p>
            <a:pPr marL="0" lvl="0" indent="0" algn="l" rtl="0">
              <a:lnSpc>
                <a:spcPct val="120000"/>
              </a:lnSpc>
              <a:spcBef>
                <a:spcPts val="1000"/>
              </a:spcBef>
              <a:spcAft>
                <a:spcPts val="0"/>
              </a:spcAft>
              <a:buSzPts val="1566"/>
              <a:buNone/>
            </a:pPr>
            <a:endParaRPr sz="1500" dirty="0"/>
          </a:p>
        </p:txBody>
      </p:sp>
      <p:pic>
        <p:nvPicPr>
          <p:cNvPr id="366" name="Google Shape;366;p32" descr="Una pared pintada con una flecha y una diana"/>
          <p:cNvPicPr preferRelativeResize="0"/>
          <p:nvPr/>
        </p:nvPicPr>
        <p:blipFill rotWithShape="1">
          <a:blip r:embed="rId3">
            <a:alphaModFix/>
          </a:blip>
          <a:srcRect l="31214" r="-3" b="-3"/>
          <a:stretch/>
        </p:blipFill>
        <p:spPr>
          <a:xfrm>
            <a:off x="7944025" y="1187525"/>
            <a:ext cx="4171776" cy="5262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502821" y="313841"/>
            <a:ext cx="8640000"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a:t>Agenda</a:t>
            </a:r>
            <a:endParaRPr/>
          </a:p>
        </p:txBody>
      </p:sp>
      <p:sp>
        <p:nvSpPr>
          <p:cNvPr id="87" name="Google Shape;87;p14"/>
          <p:cNvSpPr txBox="1">
            <a:spLocks noGrp="1"/>
          </p:cNvSpPr>
          <p:nvPr>
            <p:ph type="body" idx="1"/>
          </p:nvPr>
        </p:nvSpPr>
        <p:spPr>
          <a:xfrm>
            <a:off x="94025" y="1203000"/>
            <a:ext cx="6274200" cy="5372400"/>
          </a:xfrm>
          <a:prstGeom prst="rect">
            <a:avLst/>
          </a:prstGeom>
          <a:noFill/>
          <a:ln>
            <a:noFill/>
          </a:ln>
        </p:spPr>
        <p:txBody>
          <a:bodyPr spcFirstLastPara="1" wrap="square" lIns="0" tIns="0" rIns="0" bIns="0" anchor="t" anchorCtr="0">
            <a:noAutofit/>
          </a:bodyPr>
          <a:lstStyle/>
          <a:p>
            <a:pPr>
              <a:buFont typeface="+mj-lt"/>
              <a:buAutoNum type="arabicPeriod"/>
            </a:pPr>
            <a:r>
              <a:rPr lang="en-US" sz="4400" dirty="0"/>
              <a:t>Contextual overview</a:t>
            </a:r>
          </a:p>
          <a:p>
            <a:pPr>
              <a:buFont typeface="+mj-lt"/>
              <a:buAutoNum type="arabicPeriod"/>
            </a:pPr>
            <a:r>
              <a:rPr lang="en-US" sz="4400" dirty="0"/>
              <a:t>The problem</a:t>
            </a:r>
          </a:p>
          <a:p>
            <a:pPr>
              <a:buFont typeface="+mj-lt"/>
              <a:buAutoNum type="arabicPeriod"/>
            </a:pPr>
            <a:r>
              <a:rPr lang="en-US" sz="4400" dirty="0"/>
              <a:t>Conceptual models</a:t>
            </a:r>
          </a:p>
          <a:p>
            <a:pPr>
              <a:buFont typeface="+mj-lt"/>
              <a:buAutoNum type="arabicPeriod"/>
            </a:pPr>
            <a:r>
              <a:rPr lang="en-US" sz="4400" dirty="0"/>
              <a:t>Research methods</a:t>
            </a:r>
          </a:p>
          <a:p>
            <a:pPr>
              <a:buFont typeface="+mj-lt"/>
              <a:buAutoNum type="arabicPeriod"/>
            </a:pPr>
            <a:r>
              <a:rPr lang="en-US" sz="4400" dirty="0"/>
              <a:t>Conclusions</a:t>
            </a:r>
          </a:p>
          <a:p>
            <a:pPr>
              <a:buFont typeface="+mj-lt"/>
              <a:buAutoNum type="arabicPeriod"/>
            </a:pPr>
            <a:r>
              <a:rPr lang="en-US" sz="4400" dirty="0"/>
              <a:t>Applications (</a:t>
            </a:r>
            <a:r>
              <a:rPr lang="en-US" sz="4400" i="1" dirty="0"/>
              <a:t>So what?</a:t>
            </a:r>
            <a:r>
              <a:rPr lang="en-US" sz="4400" dirty="0"/>
              <a:t>)</a:t>
            </a:r>
          </a:p>
        </p:txBody>
      </p:sp>
      <p:pic>
        <p:nvPicPr>
          <p:cNvPr id="88" name="Google Shape;88;p14" descr="Colored pins pinned on a calendar"/>
          <p:cNvPicPr preferRelativeResize="0"/>
          <p:nvPr/>
        </p:nvPicPr>
        <p:blipFill rotWithShape="1">
          <a:blip r:embed="rId3">
            <a:alphaModFix/>
          </a:blip>
          <a:srcRect l="25101" r="11510"/>
          <a:stretch/>
        </p:blipFill>
        <p:spPr>
          <a:xfrm>
            <a:off x="6513100" y="0"/>
            <a:ext cx="5678896"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962375" y="280550"/>
            <a:ext cx="10363200" cy="10671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4600" dirty="0">
                <a:solidFill>
                  <a:srgbClr val="000000"/>
                </a:solidFill>
              </a:rPr>
              <a:t>Questions?</a:t>
            </a:r>
            <a:endParaRPr dirty="0"/>
          </a:p>
        </p:txBody>
      </p:sp>
      <p:pic>
        <p:nvPicPr>
          <p:cNvPr id="374" name="Google Shape;374;p33"/>
          <p:cNvPicPr preferRelativeResize="0"/>
          <p:nvPr/>
        </p:nvPicPr>
        <p:blipFill>
          <a:blip r:embed="rId3">
            <a:alphaModFix/>
          </a:blip>
          <a:stretch>
            <a:fillRect/>
          </a:stretch>
        </p:blipFill>
        <p:spPr>
          <a:xfrm>
            <a:off x="1177375" y="1239725"/>
            <a:ext cx="9004124" cy="548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675525" y="264725"/>
            <a:ext cx="11376900" cy="1746956"/>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None/>
            </a:pPr>
            <a:r>
              <a:rPr lang="en-US" sz="4400" dirty="0"/>
              <a:t>What intervention strategies can you suggest based on this study? </a:t>
            </a:r>
            <a:r>
              <a:rPr lang="en-US" sz="3600" dirty="0"/>
              <a:t>(Two perspectives)</a:t>
            </a:r>
            <a:endParaRPr lang="en-US" sz="41300" dirty="0"/>
          </a:p>
        </p:txBody>
      </p:sp>
      <p:sp>
        <p:nvSpPr>
          <p:cNvPr id="381" name="Google Shape;381;p34"/>
          <p:cNvSpPr txBox="1">
            <a:spLocks noGrp="1"/>
          </p:cNvSpPr>
          <p:nvPr>
            <p:ph type="body" idx="1"/>
          </p:nvPr>
        </p:nvSpPr>
        <p:spPr>
          <a:xfrm>
            <a:off x="757725" y="2011681"/>
            <a:ext cx="10826700" cy="4409439"/>
          </a:xfrm>
          <a:prstGeom prst="rect">
            <a:avLst/>
          </a:prstGeom>
        </p:spPr>
        <p:txBody>
          <a:bodyPr spcFirstLastPara="1" wrap="square" lIns="91425" tIns="45700" rIns="91425" bIns="45700" anchor="t" anchorCtr="0">
            <a:noAutofit/>
          </a:bodyPr>
          <a:lstStyle/>
          <a:p>
            <a:pPr marL="457200" lvl="0" indent="-353441" algn="l" rtl="0">
              <a:spcBef>
                <a:spcPts val="1000"/>
              </a:spcBef>
              <a:spcAft>
                <a:spcPts val="0"/>
              </a:spcAft>
              <a:buSzPts val="1966"/>
              <a:buChar char="●"/>
            </a:pPr>
            <a:r>
              <a:rPr lang="en-US" sz="2800" dirty="0"/>
              <a:t>From the perspective of  the president of a  community college who is committed at increasing the proportion of her students to eventually transfer to a four-year institution.</a:t>
            </a:r>
            <a:endParaRPr sz="3200" dirty="0"/>
          </a:p>
          <a:p>
            <a:pPr marL="457200" lvl="0" indent="-353441" algn="l" rtl="0">
              <a:spcBef>
                <a:spcPts val="1000"/>
              </a:spcBef>
              <a:spcAft>
                <a:spcPts val="0"/>
              </a:spcAft>
              <a:buSzPts val="1966"/>
              <a:buChar char="●"/>
            </a:pPr>
            <a:r>
              <a:rPr lang="en-US" sz="2800" dirty="0"/>
              <a:t>From the perspective of the president of a university who is committed at increasing the enrollment of community college graduates, and their success at her institution.</a:t>
            </a:r>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387" name="Google Shape;387;p35"/>
          <p:cNvGrpSpPr/>
          <p:nvPr/>
        </p:nvGrpSpPr>
        <p:grpSpPr>
          <a:xfrm>
            <a:off x="174436" y="6388259"/>
            <a:ext cx="358083" cy="368964"/>
            <a:chOff x="4135740" y="1795926"/>
            <a:chExt cx="558732" cy="575710"/>
          </a:xfrm>
        </p:grpSpPr>
        <p:grpSp>
          <p:nvGrpSpPr>
            <p:cNvPr id="388" name="Google Shape;388;p35"/>
            <p:cNvGrpSpPr/>
            <p:nvPr/>
          </p:nvGrpSpPr>
          <p:grpSpPr>
            <a:xfrm>
              <a:off x="4135740" y="1795926"/>
              <a:ext cx="558732" cy="575710"/>
              <a:chOff x="1028007" y="1706560"/>
              <a:chExt cx="575710" cy="575710"/>
            </a:xfrm>
          </p:grpSpPr>
          <p:cxnSp>
            <p:nvCxnSpPr>
              <p:cNvPr id="389" name="Google Shape;389;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0" name="Google Shape;390;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1" name="Google Shape;391;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nsolas"/>
                <a:ea typeface="Consolas"/>
                <a:cs typeface="Consolas"/>
                <a:sym typeface="Consolas"/>
              </a:endParaRPr>
            </a:p>
          </p:txBody>
        </p:sp>
      </p:grpSp>
      <p:sp>
        <p:nvSpPr>
          <p:cNvPr id="393" name="Google Shape;393;p35"/>
          <p:cNvSpPr txBox="1">
            <a:spLocks noGrp="1"/>
          </p:cNvSpPr>
          <p:nvPr>
            <p:ph type="title"/>
          </p:nvPr>
        </p:nvSpPr>
        <p:spPr>
          <a:xfrm>
            <a:off x="470372" y="374649"/>
            <a:ext cx="5468464" cy="1542755"/>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rgbClr val="000000"/>
              </a:buClr>
              <a:buSzPts val="4000"/>
              <a:buFont typeface="Libre Franklin Black"/>
              <a:buNone/>
            </a:pPr>
            <a:br>
              <a:rPr lang="en-US" sz="4200" dirty="0"/>
            </a:br>
            <a:r>
              <a:rPr lang="en-US" sz="4200" dirty="0"/>
              <a:t>Some developments:</a:t>
            </a:r>
            <a:br>
              <a:rPr lang="en-US" sz="4200" dirty="0"/>
            </a:br>
            <a:r>
              <a:rPr lang="en-US" sz="4200" dirty="0"/>
              <a:t>At the state level</a:t>
            </a:r>
            <a:endParaRPr sz="4200" dirty="0"/>
          </a:p>
        </p:txBody>
      </p:sp>
      <p:sp>
        <p:nvSpPr>
          <p:cNvPr id="394" name="Google Shape;394;p35"/>
          <p:cNvSpPr txBox="1">
            <a:spLocks noGrp="1"/>
          </p:cNvSpPr>
          <p:nvPr>
            <p:ph type="body" idx="2"/>
          </p:nvPr>
        </p:nvSpPr>
        <p:spPr>
          <a:xfrm>
            <a:off x="459044" y="2000150"/>
            <a:ext cx="5100682" cy="3753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ts val="1600"/>
              <a:buNone/>
            </a:pPr>
            <a:r>
              <a:rPr lang="en-US" sz="2800" dirty="0"/>
              <a:t>On October 31, 2023, the California legislature enacted a new law to facilitate the process of transferring community college students to UCLA and other universities in the California higher education system.</a:t>
            </a:r>
            <a:endParaRPr sz="2300" dirty="0"/>
          </a:p>
        </p:txBody>
      </p:sp>
      <p:sp>
        <p:nvSpPr>
          <p:cNvPr id="395" name="Google Shape;395;p35"/>
          <p:cNvSpPr/>
          <p:nvPr/>
        </p:nvSpPr>
        <p:spPr>
          <a:xfrm rot="120000">
            <a:off x="6468046" y="450474"/>
            <a:ext cx="4994555" cy="5924641"/>
          </a:xfrm>
          <a:prstGeom prst="rect">
            <a:avLst/>
          </a:prstGeom>
          <a:solidFill>
            <a:schemeClr val="dk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96" name="Google Shape;396;p35"/>
          <p:cNvSpPr/>
          <p:nvPr/>
        </p:nvSpPr>
        <p:spPr>
          <a:xfrm rot="120000">
            <a:off x="6566211" y="550792"/>
            <a:ext cx="4787536" cy="5723630"/>
          </a:xfrm>
          <a:custGeom>
            <a:avLst/>
            <a:gdLst/>
            <a:ahLst/>
            <a:cxnLst/>
            <a:rect l="l" t="t" r="r" b="b"/>
            <a:pathLst>
              <a:path w="5242526" h="5723630" extrusionOk="0">
                <a:moveTo>
                  <a:pt x="778184" y="0"/>
                </a:moveTo>
                <a:lnTo>
                  <a:pt x="813567" y="7645"/>
                </a:lnTo>
                <a:lnTo>
                  <a:pt x="820389" y="19483"/>
                </a:lnTo>
                <a:cubicBezTo>
                  <a:pt x="964609" y="18473"/>
                  <a:pt x="1108829" y="7968"/>
                  <a:pt x="1253047" y="6959"/>
                </a:cubicBezTo>
                <a:lnTo>
                  <a:pt x="1340238" y="6803"/>
                </a:lnTo>
                <a:lnTo>
                  <a:pt x="1349968" y="6792"/>
                </a:lnTo>
                <a:lnTo>
                  <a:pt x="1366335" y="0"/>
                </a:lnTo>
                <a:lnTo>
                  <a:pt x="5206893" y="0"/>
                </a:lnTo>
                <a:cubicBezTo>
                  <a:pt x="5226549" y="52"/>
                  <a:pt x="5242470" y="15974"/>
                  <a:pt x="5242526" y="35633"/>
                </a:cubicBezTo>
                <a:lnTo>
                  <a:pt x="5242526" y="3025884"/>
                </a:lnTo>
                <a:lnTo>
                  <a:pt x="5242525" y="3025884"/>
                </a:lnTo>
                <a:lnTo>
                  <a:pt x="5242525" y="4482148"/>
                </a:lnTo>
                <a:lnTo>
                  <a:pt x="5242525" y="5510694"/>
                </a:lnTo>
                <a:lnTo>
                  <a:pt x="5240757" y="5514938"/>
                </a:lnTo>
                <a:lnTo>
                  <a:pt x="5240757" y="5654649"/>
                </a:lnTo>
                <a:cubicBezTo>
                  <a:pt x="5240689" y="5677553"/>
                  <a:pt x="5221341" y="5696107"/>
                  <a:pt x="5197447" y="5696165"/>
                </a:cubicBezTo>
                <a:cubicBezTo>
                  <a:pt x="5116717" y="5704010"/>
                  <a:pt x="5004225" y="5700793"/>
                  <a:pt x="4919353" y="5701717"/>
                </a:cubicBezTo>
                <a:cubicBezTo>
                  <a:pt x="4842309" y="5701715"/>
                  <a:pt x="4868491" y="5706902"/>
                  <a:pt x="4791447" y="5706900"/>
                </a:cubicBezTo>
                <a:lnTo>
                  <a:pt x="4699053" y="5712461"/>
                </a:lnTo>
                <a:cubicBezTo>
                  <a:pt x="4657957" y="5716460"/>
                  <a:pt x="4635373" y="5718686"/>
                  <a:pt x="4604637" y="5720547"/>
                </a:cubicBezTo>
                <a:lnTo>
                  <a:pt x="4514629" y="5723630"/>
                </a:lnTo>
                <a:cubicBezTo>
                  <a:pt x="4506183" y="5722925"/>
                  <a:pt x="4488711" y="5716017"/>
                  <a:pt x="4478971" y="5715222"/>
                </a:cubicBezTo>
                <a:lnTo>
                  <a:pt x="4400563" y="5711696"/>
                </a:lnTo>
                <a:lnTo>
                  <a:pt x="4362273" y="5704051"/>
                </a:lnTo>
                <a:lnTo>
                  <a:pt x="3792339" y="5704894"/>
                </a:lnTo>
                <a:lnTo>
                  <a:pt x="51089" y="5709535"/>
                </a:lnTo>
                <a:cubicBezTo>
                  <a:pt x="25809" y="5709463"/>
                  <a:pt x="5334" y="5689231"/>
                  <a:pt x="5270" y="5664249"/>
                </a:cubicBezTo>
                <a:cubicBezTo>
                  <a:pt x="5106" y="5635978"/>
                  <a:pt x="4946" y="5605907"/>
                  <a:pt x="4789" y="5574111"/>
                </a:cubicBezTo>
                <a:lnTo>
                  <a:pt x="4747" y="5565117"/>
                </a:lnTo>
                <a:lnTo>
                  <a:pt x="1769" y="5565121"/>
                </a:lnTo>
                <a:lnTo>
                  <a:pt x="1769" y="4936713"/>
                </a:lnTo>
                <a:lnTo>
                  <a:pt x="1769" y="4936713"/>
                </a:lnTo>
                <a:lnTo>
                  <a:pt x="1769" y="4549552"/>
                </a:lnTo>
                <a:lnTo>
                  <a:pt x="1405" y="4353163"/>
                </a:lnTo>
                <a:cubicBezTo>
                  <a:pt x="844" y="4013831"/>
                  <a:pt x="409" y="3637517"/>
                  <a:pt x="102" y="3240940"/>
                </a:cubicBezTo>
                <a:lnTo>
                  <a:pt x="0" y="3085255"/>
                </a:lnTo>
                <a:lnTo>
                  <a:pt x="1768" y="3085255"/>
                </a:lnTo>
                <a:lnTo>
                  <a:pt x="1768" y="57048"/>
                </a:lnTo>
                <a:cubicBezTo>
                  <a:pt x="1831" y="34144"/>
                  <a:pt x="19712" y="15589"/>
                  <a:pt x="41790" y="15531"/>
                </a:cubicBezTo>
                <a:cubicBezTo>
                  <a:pt x="45679" y="15511"/>
                  <a:pt x="49568" y="15490"/>
                  <a:pt x="53457" y="15470"/>
                </a:cubicBezTo>
                <a:lnTo>
                  <a:pt x="53472" y="9984"/>
                </a:lnTo>
                <a:lnTo>
                  <a:pt x="512365" y="9984"/>
                </a:lnTo>
                <a:lnTo>
                  <a:pt x="583498" y="15421"/>
                </a:lnTo>
                <a:cubicBezTo>
                  <a:pt x="613258" y="15800"/>
                  <a:pt x="633862" y="11431"/>
                  <a:pt x="663623" y="11810"/>
                </a:cubicBezTo>
                <a:cubicBezTo>
                  <a:pt x="671427" y="12515"/>
                  <a:pt x="682645" y="22239"/>
                  <a:pt x="691645" y="230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397" name="Google Shape;397;p35" descr="A group of people walking under a brick archway&#10;&#10;Description automatically generated"/>
          <p:cNvPicPr preferRelativeResize="0">
            <a:picLocks noGrp="1"/>
          </p:cNvPicPr>
          <p:nvPr>
            <p:ph type="body" idx="1"/>
          </p:nvPr>
        </p:nvPicPr>
        <p:blipFill rotWithShape="1">
          <a:blip r:embed="rId3">
            <a:alphaModFix/>
          </a:blip>
          <a:srcRect r="86" b="1"/>
          <a:stretch/>
        </p:blipFill>
        <p:spPr>
          <a:xfrm rot="120000">
            <a:off x="7365248" y="760523"/>
            <a:ext cx="3297254" cy="2508069"/>
          </a:xfrm>
          <a:prstGeom prst="rect">
            <a:avLst/>
          </a:prstGeom>
          <a:noFill/>
          <a:ln>
            <a:noFill/>
          </a:ln>
        </p:spPr>
      </p:pic>
      <p:pic>
        <p:nvPicPr>
          <p:cNvPr id="398" name="Google Shape;398;p35" descr="A stack of newspaper"/>
          <p:cNvPicPr preferRelativeResize="0"/>
          <p:nvPr/>
        </p:nvPicPr>
        <p:blipFill rotWithShape="1">
          <a:blip r:embed="rId4">
            <a:alphaModFix/>
          </a:blip>
          <a:srcRect l="3019" r="3" b="4"/>
          <a:stretch/>
        </p:blipFill>
        <p:spPr>
          <a:xfrm rot="120000">
            <a:off x="7201130" y="3521906"/>
            <a:ext cx="3401848" cy="2508069"/>
          </a:xfrm>
          <a:prstGeom prst="rect">
            <a:avLst/>
          </a:prstGeom>
          <a:noFill/>
          <a:ln>
            <a:noFill/>
          </a:ln>
        </p:spPr>
      </p:pic>
      <p:sp>
        <p:nvSpPr>
          <p:cNvPr id="404" name="Google Shape;404;p35"/>
          <p:cNvSpPr/>
          <p:nvPr/>
        </p:nvSpPr>
        <p:spPr>
          <a:xfrm rot="-6800989">
            <a:off x="11052453" y="5489519"/>
            <a:ext cx="444795" cy="1557719"/>
          </a:xfrm>
          <a:custGeom>
            <a:avLst/>
            <a:gdLst/>
            <a:ahLst/>
            <a:cxnLst/>
            <a:rect l="l" t="t" r="r" b="b"/>
            <a:pathLst>
              <a:path w="555597" h="1999290" extrusionOk="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rotWithShape="1">
            <a:blip r:embed="rId5">
              <a:alphaModFix amt="84000"/>
            </a:blip>
            <a:tile tx="0" ty="0" sx="100000" sy="100000" flip="none" algn="tl"/>
          </a:blipFill>
          <a:ln>
            <a:noFill/>
          </a:ln>
          <a:effectLst>
            <a:outerShdw blurRad="63500" dist="12700" dir="8100000" algn="tr"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5E1920CE-C1BF-9882-48A9-09428D002ED4}"/>
              </a:ext>
            </a:extLst>
          </p:cNvPr>
          <p:cNvSpPr txBox="1"/>
          <p:nvPr/>
        </p:nvSpPr>
        <p:spPr>
          <a:xfrm>
            <a:off x="26490" y="5718801"/>
            <a:ext cx="6096000" cy="591765"/>
          </a:xfrm>
          <a:prstGeom prst="rect">
            <a:avLst/>
          </a:prstGeom>
          <a:noFill/>
        </p:spPr>
        <p:txBody>
          <a:bodyPr wrap="square">
            <a:spAutoFit/>
          </a:bodyPr>
          <a:lstStyle/>
          <a:p>
            <a:pPr algn="l">
              <a:lnSpc>
                <a:spcPts val="4650"/>
              </a:lnSpc>
              <a:spcAft>
                <a:spcPts val="1500"/>
              </a:spcAft>
            </a:pPr>
            <a:r>
              <a:rPr lang="en-US" i="0" dirty="0">
                <a:solidFill>
                  <a:srgbClr val="333333"/>
                </a:solidFill>
                <a:effectLst/>
                <a:latin typeface="Söhne"/>
              </a:rPr>
              <a:t>Weissman (October 31, 2023</a:t>
            </a:r>
            <a:r>
              <a:rPr lang="en-US" i="0" dirty="0">
                <a:solidFill>
                  <a:srgbClr val="333333"/>
                </a:solidFill>
                <a:effectLst/>
                <a:latin typeface="Söhne"/>
                <a:hlinkClick r:id="rId6"/>
              </a:rPr>
              <a:t>) A New Transfer Pathway to UCLA</a:t>
            </a:r>
            <a:r>
              <a:rPr lang="en-US" i="0" dirty="0">
                <a:solidFill>
                  <a:srgbClr val="333333"/>
                </a:solidFill>
                <a:effectLst/>
                <a:latin typeface="Söhne"/>
              </a:rPr>
              <a:t>. Inside Higher 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4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5924100" y="293825"/>
            <a:ext cx="5975700" cy="1375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4400"/>
              <a:buFont typeface="EB Garamond"/>
              <a:buNone/>
            </a:pPr>
            <a:r>
              <a:rPr lang="en-US" sz="4400" dirty="0"/>
              <a:t>Some developments:</a:t>
            </a:r>
            <a:br>
              <a:rPr lang="en-US" sz="4400" dirty="0"/>
            </a:br>
            <a:r>
              <a:rPr lang="en-US" sz="4400" dirty="0"/>
              <a:t>At the Federal level</a:t>
            </a:r>
            <a:endParaRPr dirty="0"/>
          </a:p>
        </p:txBody>
      </p:sp>
      <p:sp>
        <p:nvSpPr>
          <p:cNvPr id="411" name="Google Shape;411;p36"/>
          <p:cNvSpPr txBox="1">
            <a:spLocks noGrp="1"/>
          </p:cNvSpPr>
          <p:nvPr>
            <p:ph type="body" idx="2"/>
          </p:nvPr>
        </p:nvSpPr>
        <p:spPr>
          <a:xfrm>
            <a:off x="5908225" y="1918700"/>
            <a:ext cx="5975700" cy="4507500"/>
          </a:xfrm>
          <a:prstGeom prst="rect">
            <a:avLst/>
          </a:prstGeom>
        </p:spPr>
        <p:txBody>
          <a:bodyPr spcFirstLastPara="1" wrap="square" lIns="0" tIns="0" rIns="0" bIns="0" anchor="t" anchorCtr="0">
            <a:noAutofit/>
          </a:bodyPr>
          <a:lstStyle/>
          <a:p>
            <a:pPr marL="342900" indent="-342900"/>
            <a:r>
              <a:rPr lang="en-US" sz="2400" dirty="0"/>
              <a:t>The U.S. Department of Education published a list of community colleges and universities that stand out in facilitating transfer  and success in college for community center graduates.</a:t>
            </a:r>
          </a:p>
          <a:p>
            <a:pPr marL="342900" indent="-342900"/>
            <a:endParaRPr lang="en-US" sz="2400" dirty="0"/>
          </a:p>
          <a:p>
            <a:pPr marL="342900" indent="-342900"/>
            <a:r>
              <a:rPr lang="en-US" sz="2400" dirty="0"/>
              <a:t> It also provides a list of those transfer agreements between community colleges and universities that are most successful</a:t>
            </a:r>
            <a:r>
              <a:rPr lang="en-US" sz="2000" dirty="0"/>
              <a:t>.</a:t>
            </a:r>
            <a:endParaRPr dirty="0"/>
          </a:p>
        </p:txBody>
      </p:sp>
      <p:pic>
        <p:nvPicPr>
          <p:cNvPr id="413" name="Google Shape;413;p36" descr="A screenshot of a news page&#10;&#10;Description automatically generated"/>
          <p:cNvPicPr preferRelativeResize="0">
            <a:picLocks noGrp="1"/>
          </p:cNvPicPr>
          <p:nvPr>
            <p:ph type="body" idx="1"/>
          </p:nvPr>
        </p:nvPicPr>
        <p:blipFill rotWithShape="1">
          <a:blip r:embed="rId3">
            <a:alphaModFix/>
          </a:blip>
          <a:srcRect/>
          <a:stretch/>
        </p:blipFill>
        <p:spPr>
          <a:xfrm>
            <a:off x="308075" y="292225"/>
            <a:ext cx="5279925" cy="5752975"/>
          </a:xfrm>
          <a:prstGeom prst="rect">
            <a:avLst/>
          </a:prstGeom>
          <a:noFill/>
          <a:ln>
            <a:noFill/>
          </a:ln>
        </p:spPr>
      </p:pic>
      <p:sp>
        <p:nvSpPr>
          <p:cNvPr id="2" name="TextBox 1">
            <a:extLst>
              <a:ext uri="{FF2B5EF4-FFF2-40B4-BE49-F238E27FC236}">
                <a16:creationId xmlns:a16="http://schemas.microsoft.com/office/drawing/2014/main" id="{ADD8E5FA-6CEB-6A6B-FFF7-C8B6B87FC2CF}"/>
              </a:ext>
            </a:extLst>
          </p:cNvPr>
          <p:cNvSpPr txBox="1"/>
          <p:nvPr/>
        </p:nvSpPr>
        <p:spPr>
          <a:xfrm>
            <a:off x="1384300" y="6426200"/>
            <a:ext cx="4761240" cy="307777"/>
          </a:xfrm>
          <a:prstGeom prst="rect">
            <a:avLst/>
          </a:prstGeom>
          <a:noFill/>
        </p:spPr>
        <p:txBody>
          <a:bodyPr wrap="none" rtlCol="0">
            <a:spAutoFit/>
          </a:bodyPr>
          <a:lstStyle/>
          <a:p>
            <a:r>
              <a:rPr lang="en-US" dirty="0"/>
              <a:t>Weissman (November 10, 2023) </a:t>
            </a:r>
            <a:r>
              <a:rPr lang="en-US" dirty="0">
                <a:hlinkClick r:id="rId4"/>
              </a:rPr>
              <a:t>Inside Higher Education</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83749" y="222399"/>
            <a:ext cx="10363200" cy="1314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19" name="Google Shape;419;p37"/>
          <p:cNvSpPr txBox="1">
            <a:spLocks noGrp="1"/>
          </p:cNvSpPr>
          <p:nvPr>
            <p:ph type="body" idx="1"/>
          </p:nvPr>
        </p:nvSpPr>
        <p:spPr>
          <a:xfrm>
            <a:off x="883749" y="1134396"/>
            <a:ext cx="10861211" cy="5164804"/>
          </a:xfrm>
          <a:prstGeom prst="rect">
            <a:avLst/>
          </a:prstGeom>
          <a:noFill/>
          <a:ln>
            <a:noFill/>
          </a:ln>
        </p:spPr>
        <p:txBody>
          <a:bodyPr spcFirstLastPara="1" wrap="square" lIns="91425" tIns="45700" rIns="91425" bIns="45700" anchor="t" anchorCtr="0">
            <a:normAutofit fontScale="25000" lnSpcReduction="20000"/>
          </a:bodyPr>
          <a:lstStyle/>
          <a:p>
            <a:pPr marL="129159" lvl="0" indent="0" algn="l" rtl="0">
              <a:lnSpc>
                <a:spcPct val="120000"/>
              </a:lnSpc>
              <a:spcBef>
                <a:spcPts val="1000"/>
              </a:spcBef>
              <a:spcAft>
                <a:spcPts val="0"/>
              </a:spcAft>
              <a:buSzPct val="80617"/>
              <a:buNone/>
            </a:pPr>
            <a:endParaRPr dirty="0">
              <a:latin typeface="Helvetica Neue"/>
              <a:ea typeface="Helvetica Neue"/>
              <a:cs typeface="Helvetica Neue"/>
              <a:sym typeface="Helvetica Neue"/>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Anderson, D. M. &amp; </a:t>
            </a:r>
            <a:r>
              <a:rPr lang="en-US" sz="7200" dirty="0" err="1">
                <a:solidFill>
                  <a:srgbClr val="524D65"/>
                </a:solidFill>
                <a:latin typeface="Times New Roman"/>
                <a:ea typeface="Times New Roman"/>
                <a:cs typeface="Times New Roman"/>
                <a:sym typeface="Times New Roman"/>
              </a:rPr>
              <a:t>Strich</a:t>
            </a:r>
            <a:r>
              <a:rPr lang="en-US" sz="7200" dirty="0">
                <a:solidFill>
                  <a:srgbClr val="524D65"/>
                </a:solidFill>
                <a:latin typeface="Times New Roman"/>
                <a:ea typeface="Times New Roman"/>
                <a:cs typeface="Times New Roman"/>
                <a:sym typeface="Times New Roman"/>
              </a:rPr>
              <a:t>, J. M. (2015). Goal clarity, task significance, and performance: Evidence from a laboratory experiment. Journal of Public Administration Research and Theory Advance Access. DOI: 10.1093/</a:t>
            </a:r>
            <a:r>
              <a:rPr lang="en-US" sz="7200" dirty="0" err="1">
                <a:solidFill>
                  <a:srgbClr val="524D65"/>
                </a:solidFill>
                <a:latin typeface="Times New Roman"/>
                <a:ea typeface="Times New Roman"/>
                <a:cs typeface="Times New Roman"/>
                <a:sym typeface="Times New Roman"/>
              </a:rPr>
              <a:t>jopart</a:t>
            </a:r>
            <a:r>
              <a:rPr lang="en-US" sz="7200" dirty="0">
                <a:solidFill>
                  <a:srgbClr val="524D65"/>
                </a:solidFill>
                <a:latin typeface="Times New Roman"/>
                <a:ea typeface="Times New Roman"/>
                <a:cs typeface="Times New Roman"/>
                <a:sym typeface="Times New Roman"/>
              </a:rPr>
              <a:t>/muv019</a:t>
            </a:r>
            <a:endParaRPr sz="7200" dirty="0">
              <a:solidFill>
                <a:srgbClr val="524D65"/>
              </a:solidFill>
              <a:latin typeface="Times New Roman"/>
              <a:ea typeface="Times New Roman"/>
              <a:cs typeface="Times New Roman"/>
              <a:sym typeface="Times New Roman"/>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Bandura, A (1988). Organizational Application of Social Cognitive Theory.</a:t>
            </a:r>
            <a:r>
              <a:rPr lang="en-US" sz="7200" i="1" dirty="0">
                <a:solidFill>
                  <a:srgbClr val="524D65"/>
                </a:solidFill>
                <a:latin typeface="Times New Roman"/>
                <a:ea typeface="Times New Roman"/>
                <a:cs typeface="Times New Roman"/>
                <a:sym typeface="Times New Roman"/>
              </a:rPr>
              <a:t> Australian Journal of Management</a:t>
            </a:r>
            <a:r>
              <a:rPr lang="en-US" sz="7200" dirty="0">
                <a:solidFill>
                  <a:srgbClr val="524D65"/>
                </a:solidFill>
                <a:latin typeface="Times New Roman"/>
                <a:ea typeface="Times New Roman"/>
                <a:cs typeface="Times New Roman"/>
                <a:sym typeface="Times New Roman"/>
              </a:rPr>
              <a:t>, 13(2): pp. 275 - 302. </a:t>
            </a:r>
            <a:endParaRPr sz="7200" dirty="0"/>
          </a:p>
          <a:p>
            <a:pPr marL="228600" lvl="0" indent="-166999" algn="l" rtl="0">
              <a:lnSpc>
                <a:spcPct val="120000"/>
              </a:lnSpc>
              <a:spcBef>
                <a:spcPts val="1000"/>
              </a:spcBef>
              <a:spcAft>
                <a:spcPts val="0"/>
              </a:spcAft>
              <a:buSzPct val="100000"/>
              <a:buChar char="•"/>
            </a:pPr>
            <a:r>
              <a:rPr lang="en-US" sz="7200" dirty="0">
                <a:latin typeface="Times New Roman"/>
                <a:ea typeface="Times New Roman"/>
                <a:cs typeface="Times New Roman"/>
                <a:sym typeface="Times New Roman"/>
              </a:rPr>
              <a:t>Bandura, A. (1994). Self-efficacy. In VS Ramachandran. </a:t>
            </a:r>
            <a:r>
              <a:rPr lang="en-US" sz="7200" i="1" dirty="0">
                <a:latin typeface="Times New Roman"/>
                <a:ea typeface="Times New Roman"/>
                <a:cs typeface="Times New Roman"/>
                <a:sym typeface="Times New Roman"/>
              </a:rPr>
              <a:t>Encyclopedia of Human Behavior</a:t>
            </a:r>
            <a:r>
              <a:rPr lang="en-US" sz="7200" dirty="0">
                <a:latin typeface="Times New Roman"/>
                <a:ea typeface="Times New Roman"/>
                <a:cs typeface="Times New Roman"/>
                <a:sym typeface="Times New Roman"/>
              </a:rPr>
              <a:t>, 4, 71-81.</a:t>
            </a:r>
            <a:endParaRPr sz="7200" dirty="0"/>
          </a:p>
          <a:p>
            <a:pPr marL="228600" lvl="0" indent="-166999" algn="l" rtl="0">
              <a:lnSpc>
                <a:spcPct val="120000"/>
              </a:lnSpc>
              <a:spcBef>
                <a:spcPts val="1100"/>
              </a:spcBef>
              <a:spcAft>
                <a:spcPts val="0"/>
              </a:spcAft>
              <a:buSzPct val="100000"/>
              <a:buFont typeface="Times New Roman"/>
              <a:buChar char="•"/>
            </a:pPr>
            <a:r>
              <a:rPr lang="en-US" sz="7200" dirty="0">
                <a:latin typeface="Times New Roman"/>
                <a:ea typeface="Times New Roman"/>
                <a:cs typeface="Times New Roman"/>
                <a:sym typeface="Times New Roman"/>
              </a:rPr>
              <a:t>Buenaflor, S. H. &amp; Cabrera, A. F. (2023). Transfer efficacy and goal orientation among potential transfer students: An exploratory study.  Paper presented before the annual meeting of the National Institute for the Study of Transfer Students (NISTS). Portland, Oregon.</a:t>
            </a:r>
            <a:endParaRPr sz="7200" dirty="0">
              <a:latin typeface="Times New Roman"/>
              <a:ea typeface="Times New Roman"/>
              <a:cs typeface="Times New Roman"/>
              <a:sym typeface="Times New Roman"/>
            </a:endParaRPr>
          </a:p>
          <a:p>
            <a:pPr marL="228600" lvl="0" indent="-166999" algn="l" rtl="0">
              <a:lnSpc>
                <a:spcPct val="120000"/>
              </a:lnSpc>
              <a:spcBef>
                <a:spcPts val="1100"/>
              </a:spcBef>
              <a:spcAft>
                <a:spcPts val="0"/>
              </a:spcAft>
              <a:buSzPct val="100000"/>
              <a:buChar char="•"/>
            </a:pPr>
            <a:r>
              <a:rPr lang="en-US" sz="7200" dirty="0">
                <a:latin typeface="Times New Roman"/>
                <a:ea typeface="Times New Roman"/>
                <a:cs typeface="Times New Roman"/>
                <a:sym typeface="Times New Roman"/>
              </a:rPr>
              <a:t>Buenaflor, S.H. (2021). Transfer student self-efficacy: A success-oriented narrative of the transfer student experience. </a:t>
            </a:r>
            <a:r>
              <a:rPr lang="en-US" sz="7200" i="1" dirty="0">
                <a:latin typeface="Times New Roman"/>
                <a:ea typeface="Times New Roman"/>
                <a:cs typeface="Times New Roman"/>
                <a:sym typeface="Times New Roman"/>
              </a:rPr>
              <a:t>Community College Journal of Research and Practice</a:t>
            </a:r>
            <a:r>
              <a:rPr lang="en-US" sz="7200" dirty="0">
                <a:latin typeface="Times New Roman"/>
                <a:ea typeface="Times New Roman"/>
                <a:cs typeface="Times New Roman"/>
                <a:sym typeface="Times New Roman"/>
              </a:rPr>
              <a:t>, 1-16. </a:t>
            </a:r>
            <a:r>
              <a:rPr lang="en-US" sz="7200" u="sng" dirty="0">
                <a:solidFill>
                  <a:schemeClr val="hlink"/>
                </a:solidFill>
                <a:latin typeface="Times New Roman"/>
                <a:ea typeface="Times New Roman"/>
                <a:cs typeface="Times New Roman"/>
                <a:sym typeface="Times New Roman"/>
                <a:hlinkClick r:id="rId3"/>
              </a:rPr>
              <a:t>https://doi.org/10.1080/10668926.2021.1967226</a:t>
            </a:r>
            <a:r>
              <a:rPr lang="en-US" sz="7200" dirty="0">
                <a:latin typeface="Times New Roman"/>
                <a:ea typeface="Times New Roman"/>
                <a:cs typeface="Times New Roman"/>
                <a:sym typeface="Times New Roman"/>
              </a:rPr>
              <a:t> </a:t>
            </a:r>
          </a:p>
          <a:p>
            <a:pPr marL="228600" lvl="0" indent="-168935" algn="l" rtl="0">
              <a:lnSpc>
                <a:spcPct val="120000"/>
              </a:lnSpc>
              <a:spcBef>
                <a:spcPts val="1100"/>
              </a:spcBef>
              <a:spcAft>
                <a:spcPts val="0"/>
              </a:spcAft>
              <a:buSzPct val="74571"/>
              <a:buChar char="•"/>
            </a:pPr>
            <a:r>
              <a:rPr lang="en-US" sz="7200" dirty="0">
                <a:latin typeface="Times New Roman"/>
                <a:ea typeface="Times New Roman"/>
                <a:cs typeface="Times New Roman"/>
                <a:sym typeface="Times New Roman"/>
              </a:rPr>
              <a:t>Laanan, F. S. (2007). Studying transfer students: Part II: Dimensions of transfer students’ adjustment. Community College Journal of Research and Practice, 31(1), 37-59. </a:t>
            </a:r>
            <a:r>
              <a:rPr lang="en-US" sz="7200" u="sng" dirty="0">
                <a:solidFill>
                  <a:schemeClr val="hlink"/>
                </a:solidFill>
                <a:latin typeface="Times New Roman"/>
                <a:ea typeface="Times New Roman"/>
                <a:cs typeface="Times New Roman"/>
                <a:sym typeface="Times New Roman"/>
                <a:hlinkClick r:id="rId4"/>
              </a:rPr>
              <a:t>https://doi.org/10.1080/10668920600859947</a:t>
            </a:r>
            <a:r>
              <a:rPr lang="en-US" sz="7200" dirty="0">
                <a:latin typeface="Times New Roman"/>
                <a:ea typeface="Times New Roman"/>
                <a:cs typeface="Times New Roman"/>
                <a:sym typeface="Times New Roman"/>
              </a:rPr>
              <a:t> </a:t>
            </a:r>
          </a:p>
          <a:p>
            <a:pPr marL="228600" lvl="0" indent="-166999" algn="l" rtl="0">
              <a:lnSpc>
                <a:spcPct val="120000"/>
              </a:lnSpc>
              <a:spcBef>
                <a:spcPts val="1100"/>
              </a:spcBef>
              <a:spcAft>
                <a:spcPts val="0"/>
              </a:spcAft>
              <a:buSzPct val="100000"/>
              <a:buChar char="•"/>
            </a:pPr>
            <a:endParaRPr sz="7200" dirty="0">
              <a:solidFill>
                <a:srgbClr val="524D65"/>
              </a:solidFill>
              <a:latin typeface="Helvetica Neue"/>
              <a:ea typeface="Helvetica Neue"/>
              <a:cs typeface="Helvetica Neue"/>
              <a:sym typeface="Helvetica Neue"/>
            </a:endParaRPr>
          </a:p>
          <a:p>
            <a:pPr marL="457200" lvl="0" indent="-228600" algn="l" rtl="0">
              <a:lnSpc>
                <a:spcPct val="120000"/>
              </a:lnSpc>
              <a:spcBef>
                <a:spcPts val="1000"/>
              </a:spcBef>
              <a:spcAft>
                <a:spcPts val="0"/>
              </a:spcAft>
              <a:buClr>
                <a:schemeClr val="dk1"/>
              </a:buClr>
              <a:buSzPct val="45145"/>
              <a:buNone/>
            </a:pPr>
            <a:endParaRPr sz="3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914400" y="137968"/>
            <a:ext cx="10363200" cy="9351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34" name="Google Shape;434;p39"/>
          <p:cNvSpPr txBox="1">
            <a:spLocks noGrp="1"/>
          </p:cNvSpPr>
          <p:nvPr>
            <p:ph type="body" idx="1"/>
          </p:nvPr>
        </p:nvSpPr>
        <p:spPr>
          <a:xfrm>
            <a:off x="914400" y="1073150"/>
            <a:ext cx="10948416" cy="5646882"/>
          </a:xfrm>
          <a:prstGeom prst="rect">
            <a:avLst/>
          </a:prstGeom>
          <a:noFill/>
          <a:ln>
            <a:noFill/>
          </a:ln>
        </p:spPr>
        <p:txBody>
          <a:bodyPr spcFirstLastPara="1" wrap="square" lIns="91425" tIns="45700" rIns="91425" bIns="45700" anchor="t" anchorCtr="0">
            <a:normAutofit fontScale="25000" lnSpcReduction="20000"/>
          </a:bodyPr>
          <a:lstStyle/>
          <a:p>
            <a:pPr marL="228600" indent="-168935">
              <a:spcBef>
                <a:spcPts val="1100"/>
              </a:spcBef>
              <a:buSzPts val="1417"/>
            </a:pPr>
            <a:r>
              <a:rPr lang="en-US" sz="6600" dirty="0">
                <a:latin typeface="Times New Roman"/>
                <a:ea typeface="Times New Roman"/>
                <a:cs typeface="Times New Roman"/>
                <a:sym typeface="Times New Roman"/>
              </a:rPr>
              <a:t>Kezar, A. (2018). </a:t>
            </a:r>
            <a:r>
              <a:rPr lang="en-US" sz="6600" i="1" dirty="0">
                <a:latin typeface="Times New Roman"/>
                <a:ea typeface="Times New Roman"/>
                <a:cs typeface="Times New Roman"/>
                <a:sym typeface="Times New Roman"/>
              </a:rPr>
              <a:t>How colleges change: Understanding, leading and enacting change</a:t>
            </a:r>
            <a:r>
              <a:rPr lang="en-US" sz="6600" dirty="0">
                <a:latin typeface="Times New Roman"/>
                <a:ea typeface="Times New Roman"/>
                <a:cs typeface="Times New Roman"/>
                <a:sym typeface="Times New Roman"/>
              </a:rPr>
              <a:t>. Routledge</a:t>
            </a:r>
          </a:p>
          <a:p>
            <a:pPr marL="228600" indent="-168935">
              <a:spcBef>
                <a:spcPts val="1100"/>
              </a:spcBef>
              <a:buSzPts val="1417"/>
            </a:pPr>
            <a:r>
              <a:rPr lang="en-US" sz="6600" dirty="0">
                <a:latin typeface="Times New Roman"/>
                <a:ea typeface="Times New Roman"/>
                <a:cs typeface="Times New Roman"/>
                <a:sym typeface="Times New Roman"/>
              </a:rPr>
              <a:t>Knox,  L. (2022). Transfer enrollments continue pandemic-driven decline. </a:t>
            </a:r>
            <a:r>
              <a:rPr lang="en-US" sz="6600" i="1" dirty="0">
                <a:latin typeface="Times New Roman"/>
                <a:ea typeface="Times New Roman"/>
                <a:cs typeface="Times New Roman"/>
                <a:sym typeface="Times New Roman"/>
              </a:rPr>
              <a:t>Inside Higher Ed.</a:t>
            </a:r>
          </a:p>
          <a:p>
            <a:pPr marL="228600" indent="-168935">
              <a:spcBef>
                <a:spcPts val="1100"/>
              </a:spcBef>
              <a:buSzPts val="1417"/>
            </a:pPr>
            <a:r>
              <a:rPr lang="en-US" sz="6600" dirty="0">
                <a:latin typeface="Times New Roman"/>
                <a:ea typeface="Times New Roman"/>
                <a:cs typeface="Times New Roman"/>
                <a:sym typeface="Times New Roman"/>
              </a:rPr>
              <a:t>Laanan, F. S., Starobin, S. S., &amp; Eggleston, L. E. (2010). Adjustment of community college students at a four-year university: Role and relevance of transfer student capital for student retention. </a:t>
            </a:r>
            <a:r>
              <a:rPr lang="en-US" sz="6600" i="1" dirty="0">
                <a:latin typeface="Times New Roman"/>
                <a:ea typeface="Times New Roman"/>
                <a:cs typeface="Times New Roman"/>
                <a:sym typeface="Times New Roman"/>
              </a:rPr>
              <a:t>Journal of College Student Retention: Research, Theory &amp; Practice</a:t>
            </a:r>
            <a:r>
              <a:rPr lang="en-US" sz="6600" dirty="0">
                <a:latin typeface="Times New Roman"/>
                <a:ea typeface="Times New Roman"/>
                <a:cs typeface="Times New Roman"/>
                <a:sym typeface="Times New Roman"/>
              </a:rPr>
              <a:t>, 12(2), 175-209. </a:t>
            </a:r>
            <a:r>
              <a:rPr lang="en-US" sz="6600" u="sng" dirty="0">
                <a:solidFill>
                  <a:schemeClr val="hlink"/>
                </a:solidFill>
                <a:latin typeface="Times New Roman"/>
                <a:ea typeface="Times New Roman"/>
                <a:cs typeface="Times New Roman"/>
                <a:sym typeface="Times New Roman"/>
                <a:hlinkClick r:id="rId3"/>
              </a:rPr>
              <a:t>https://doi.org/10.2190/CS.12.2.d</a:t>
            </a:r>
            <a:endParaRPr lang="en-US" sz="6600" dirty="0"/>
          </a:p>
          <a:p>
            <a:pPr marL="228600" lvl="0" indent="-168935" algn="l" rtl="0">
              <a:lnSpc>
                <a:spcPct val="120000"/>
              </a:lnSpc>
              <a:spcBef>
                <a:spcPts val="1100"/>
              </a:spcBef>
              <a:spcAft>
                <a:spcPts val="0"/>
              </a:spcAft>
              <a:buSzPct val="74571"/>
              <a:buChar char="•"/>
            </a:pPr>
            <a:r>
              <a:rPr lang="en-US" sz="6400" dirty="0">
                <a:solidFill>
                  <a:srgbClr val="000000"/>
                </a:solidFill>
                <a:latin typeface="Times New Roman"/>
                <a:ea typeface="Times New Roman"/>
                <a:cs typeface="Times New Roman"/>
                <a:sym typeface="Times New Roman"/>
              </a:rPr>
              <a:t>Lent, R. W., Brown, S. D., &amp; Hackett, G. D. Brown (ed.) (</a:t>
            </a:r>
            <a:r>
              <a:rPr lang="en-US" sz="6400" dirty="0">
                <a:solidFill>
                  <a:srgbClr val="000080"/>
                </a:solidFill>
                <a:latin typeface="Times New Roman"/>
                <a:ea typeface="Times New Roman"/>
                <a:cs typeface="Times New Roman"/>
                <a:sym typeface="Times New Roman"/>
              </a:rPr>
              <a:t>2002</a:t>
            </a:r>
            <a:r>
              <a:rPr lang="en-US" sz="6400" dirty="0">
                <a:solidFill>
                  <a:srgbClr val="000000"/>
                </a:solidFill>
                <a:latin typeface="Times New Roman"/>
                <a:ea typeface="Times New Roman"/>
                <a:cs typeface="Times New Roman"/>
                <a:sym typeface="Times New Roman"/>
              </a:rPr>
              <a:t>). Social cognitive career theory. In D. Brown (ed (ed), Career choice and development. 4th ed. (pp. 255–311). New York, NY: John Wiley &amp; Sons</a:t>
            </a:r>
            <a:endParaRPr sz="6400" dirty="0">
              <a:latin typeface="Times New Roman"/>
              <a:ea typeface="Times New Roman"/>
              <a:cs typeface="Times New Roman"/>
              <a:sym typeface="Times New Roman"/>
            </a:endParaRPr>
          </a:p>
          <a:p>
            <a:pPr marL="228600" lvl="0" indent="-168935" algn="l" rtl="0">
              <a:lnSpc>
                <a:spcPct val="120000"/>
              </a:lnSpc>
              <a:spcBef>
                <a:spcPts val="1100"/>
              </a:spcBef>
              <a:spcAft>
                <a:spcPts val="0"/>
              </a:spcAft>
              <a:buSzPct val="74571"/>
              <a:buChar char="•"/>
            </a:pPr>
            <a:r>
              <a:rPr lang="en-US" sz="6400" dirty="0" err="1">
                <a:latin typeface="Times New Roman"/>
                <a:ea typeface="Times New Roman"/>
                <a:cs typeface="Times New Roman"/>
                <a:sym typeface="Times New Roman"/>
              </a:rPr>
              <a:t>Lukszo</a:t>
            </a:r>
            <a:r>
              <a:rPr lang="en-US" sz="6400" dirty="0">
                <a:latin typeface="Times New Roman"/>
                <a:ea typeface="Times New Roman"/>
                <a:cs typeface="Times New Roman"/>
                <a:sym typeface="Times New Roman"/>
              </a:rPr>
              <a:t>, C. M., &amp; Hayes, S. (2019). Facilitating transfer student success: Exploring sources of transfer student capital. </a:t>
            </a:r>
            <a:r>
              <a:rPr lang="en-US" sz="6400" i="1" dirty="0">
                <a:latin typeface="Times New Roman"/>
                <a:ea typeface="Times New Roman"/>
                <a:cs typeface="Times New Roman"/>
                <a:sym typeface="Times New Roman"/>
              </a:rPr>
              <a:t>Community College Review</a:t>
            </a:r>
            <a:r>
              <a:rPr lang="en-US" sz="6400" dirty="0">
                <a:latin typeface="Times New Roman"/>
                <a:ea typeface="Times New Roman"/>
                <a:cs typeface="Times New Roman"/>
                <a:sym typeface="Times New Roman"/>
              </a:rPr>
              <a:t>. </a:t>
            </a:r>
            <a:r>
              <a:rPr lang="en-US" sz="6400" dirty="0" err="1">
                <a:latin typeface="Times New Roman"/>
                <a:ea typeface="Times New Roman"/>
                <a:cs typeface="Times New Roman"/>
                <a:sym typeface="Times New Roman"/>
              </a:rPr>
              <a:t>doi</a:t>
            </a:r>
            <a:r>
              <a:rPr lang="en-US" sz="6400" dirty="0">
                <a:latin typeface="Times New Roman"/>
                <a:ea typeface="Times New Roman"/>
                <a:cs typeface="Times New Roman"/>
                <a:sym typeface="Times New Roman"/>
              </a:rPr>
              <a:t>: 10.1177/0091552119876017.</a:t>
            </a:r>
          </a:p>
          <a:p>
            <a:pPr marL="228600" indent="-168935">
              <a:spcBef>
                <a:spcPts val="1100"/>
              </a:spcBef>
              <a:buSzPct val="74571"/>
            </a:pPr>
            <a:r>
              <a:rPr lang="en-US" sz="6400" dirty="0">
                <a:latin typeface="Times New Roman" panose="02020603050405020304" pitchFamily="18" charset="0"/>
                <a:cs typeface="Times New Roman" panose="02020603050405020304" pitchFamily="18" charset="0"/>
                <a:sym typeface="Times New Roman"/>
              </a:rPr>
              <a:t>National Student Clearinghouse (March 25, 2024). </a:t>
            </a:r>
            <a:r>
              <a:rPr lang="en-US" sz="6400" b="0" i="0" dirty="0">
                <a:solidFill>
                  <a:srgbClr val="292929"/>
                </a:solidFill>
                <a:effectLst/>
                <a:latin typeface="Times New Roman" panose="02020603050405020304" pitchFamily="18" charset="0"/>
                <a:cs typeface="Times New Roman" panose="02020603050405020304" pitchFamily="18" charset="0"/>
                <a:hlinkClick r:id="rId4"/>
              </a:rPr>
              <a:t>Community College Enrollment &amp; Other Mobility Trends in Fall 2023</a:t>
            </a:r>
            <a:r>
              <a:rPr lang="en-US" sz="6400" b="0" i="0" dirty="0">
                <a:solidFill>
                  <a:srgbClr val="292929"/>
                </a:solidFill>
                <a:effectLst/>
                <a:latin typeface="Times New Roman" panose="02020603050405020304" pitchFamily="18" charset="0"/>
                <a:cs typeface="Times New Roman" panose="02020603050405020304" pitchFamily="18" charset="0"/>
              </a:rPr>
              <a:t>.</a:t>
            </a:r>
          </a:p>
          <a:p>
            <a:pPr marL="228600" indent="-168935">
              <a:spcBef>
                <a:spcPts val="1100"/>
              </a:spcBef>
              <a:buSzPct val="74571"/>
            </a:pPr>
            <a:r>
              <a:rPr lang="en-US" sz="6400" dirty="0">
                <a:solidFill>
                  <a:srgbClr val="292929"/>
                </a:solidFill>
                <a:latin typeface="Times New Roman" panose="02020603050405020304" pitchFamily="18" charset="0"/>
                <a:cs typeface="Times New Roman" panose="02020603050405020304" pitchFamily="18" charset="0"/>
              </a:rPr>
              <a:t>National Student Clearinghouse (March 9, 2023). </a:t>
            </a:r>
            <a:r>
              <a:rPr lang="en-US" sz="6400" b="0" i="0" dirty="0">
                <a:solidFill>
                  <a:srgbClr val="292929"/>
                </a:solidFill>
                <a:effectLst/>
                <a:latin typeface="Times New Roman" panose="02020603050405020304" pitchFamily="18" charset="0"/>
                <a:cs typeface="Times New Roman" panose="02020603050405020304" pitchFamily="18" charset="0"/>
                <a:hlinkClick r:id="rId5"/>
              </a:rPr>
              <a:t>Transfers from Community Colleges to Four-Year Colleges Drop Nearly</a:t>
            </a:r>
            <a:r>
              <a:rPr lang="en-US" sz="6400" b="0" i="0" dirty="0">
                <a:solidFill>
                  <a:srgbClr val="292929"/>
                </a:solidFill>
                <a:effectLst/>
                <a:latin typeface="Times New Roman" panose="02020603050405020304" pitchFamily="18" charset="0"/>
                <a:cs typeface="Times New Roman" panose="02020603050405020304" pitchFamily="18" charset="0"/>
              </a:rPr>
              <a:t> 8% from Fall 2021 to Fall 2022</a:t>
            </a:r>
            <a:endParaRPr sz="6400" dirty="0">
              <a:latin typeface="Times New Roman" panose="02020603050405020304" pitchFamily="18" charset="0"/>
              <a:cs typeface="Times New Roman" panose="02020603050405020304" pitchFamily="18" charset="0"/>
            </a:endParaRPr>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Tourangeau, R., Rips, L. J. &amp; </a:t>
            </a:r>
            <a:r>
              <a:rPr lang="en-US" sz="6400" dirty="0" err="1">
                <a:latin typeface="Times New Roman"/>
                <a:ea typeface="Times New Roman"/>
                <a:cs typeface="Times New Roman"/>
                <a:sym typeface="Times New Roman"/>
              </a:rPr>
              <a:t>Rainski</a:t>
            </a:r>
            <a:r>
              <a:rPr lang="en-US" sz="6400" dirty="0">
                <a:latin typeface="Times New Roman"/>
                <a:ea typeface="Times New Roman"/>
                <a:cs typeface="Times New Roman"/>
                <a:sym typeface="Times New Roman"/>
              </a:rPr>
              <a:t> (2000). </a:t>
            </a:r>
            <a:r>
              <a:rPr lang="en-US" sz="6400" i="1" dirty="0">
                <a:latin typeface="Times New Roman"/>
                <a:ea typeface="Times New Roman"/>
                <a:cs typeface="Times New Roman"/>
                <a:sym typeface="Times New Roman"/>
              </a:rPr>
              <a:t>The psychology of survey response</a:t>
            </a:r>
            <a:r>
              <a:rPr lang="en-US" sz="6400" dirty="0">
                <a:latin typeface="Times New Roman"/>
                <a:ea typeface="Times New Roman"/>
                <a:cs typeface="Times New Roman"/>
                <a:sym typeface="Times New Roman"/>
              </a:rPr>
              <a:t>, Cambridge University Press.</a:t>
            </a:r>
          </a:p>
          <a:p>
            <a:pPr marL="228600" lvl="0" indent="-168935" algn="l" rtl="0">
              <a:lnSpc>
                <a:spcPct val="120000"/>
              </a:lnSpc>
              <a:spcBef>
                <a:spcPts val="1100"/>
              </a:spcBef>
              <a:spcAft>
                <a:spcPts val="0"/>
              </a:spcAft>
              <a:buSzPct val="74571"/>
              <a:buChar char="•"/>
            </a:pPr>
            <a:r>
              <a:rPr lang="en-US" sz="6400" dirty="0">
                <a:latin typeface="Times New Roman"/>
                <a:cs typeface="Times New Roman"/>
                <a:sym typeface="Times New Roman"/>
              </a:rPr>
              <a:t>Velasco, et al. (2024). </a:t>
            </a:r>
            <a:r>
              <a:rPr lang="en-US" sz="6400" dirty="0">
                <a:latin typeface="Times New Roman"/>
                <a:cs typeface="Times New Roman"/>
                <a:sym typeface="Times New Roman"/>
                <a:hlinkClick r:id="rId6"/>
              </a:rPr>
              <a:t>Tracking transfer</a:t>
            </a:r>
            <a:r>
              <a:rPr lang="en-US" sz="6400" dirty="0">
                <a:latin typeface="Times New Roman"/>
                <a:cs typeface="Times New Roman"/>
                <a:sym typeface="Times New Roman"/>
              </a:rPr>
              <a:t>. College Research Center. Teachers College. Columbia University. </a:t>
            </a:r>
            <a:endParaRPr lang="en-US" dirty="0"/>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Wang, X. (2016). Upward transfer in STEM fields of study: A new conceptual framework and survey instrument for institutional research. </a:t>
            </a:r>
            <a:r>
              <a:rPr lang="en-US" sz="6400" i="1" dirty="0">
                <a:latin typeface="Times New Roman"/>
                <a:ea typeface="Times New Roman"/>
                <a:cs typeface="Times New Roman"/>
                <a:sym typeface="Times New Roman"/>
              </a:rPr>
              <a:t>New Directions for Institutional Research</a:t>
            </a:r>
            <a:r>
              <a:rPr lang="en-US" sz="6400" dirty="0">
                <a:latin typeface="Times New Roman"/>
                <a:ea typeface="Times New Roman"/>
                <a:cs typeface="Times New Roman"/>
                <a:sym typeface="Times New Roman"/>
              </a:rPr>
              <a:t>, 2016(170), 49-60. </a:t>
            </a:r>
            <a:r>
              <a:rPr lang="en-US" sz="6400" u="sng" dirty="0">
                <a:solidFill>
                  <a:schemeClr val="hlink"/>
                </a:solidFill>
                <a:latin typeface="Times New Roman"/>
                <a:ea typeface="Times New Roman"/>
                <a:cs typeface="Times New Roman"/>
                <a:sym typeface="Times New Roman"/>
                <a:hlinkClick r:id="rId7"/>
              </a:rPr>
              <a:t>https://doi.org/10.1002/ir.20184</a:t>
            </a:r>
            <a:endParaRPr sz="6400" dirty="0">
              <a:latin typeface="Times New Roman"/>
              <a:ea typeface="Times New Roman"/>
              <a:cs typeface="Times New Roman"/>
              <a:sym typeface="Times New Roman"/>
            </a:endParaRPr>
          </a:p>
          <a:p>
            <a:pPr marL="457200" lvl="0" indent="-228600" algn="l" rtl="0">
              <a:lnSpc>
                <a:spcPct val="120000"/>
              </a:lnSpc>
              <a:spcBef>
                <a:spcPts val="1000"/>
              </a:spcBef>
              <a:spcAft>
                <a:spcPts val="0"/>
              </a:spcAft>
              <a:buClr>
                <a:schemeClr val="dk1"/>
              </a:buClr>
              <a:buSzPct val="298285"/>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3048" y="248265"/>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33"/>
          <p:cNvSpPr/>
          <p:nvPr/>
        </p:nvSpPr>
        <p:spPr>
          <a:xfrm rot="10800000" flipH="1">
            <a:off x="0" y="0"/>
            <a:ext cx="12192000" cy="2371134"/>
          </a:xfrm>
          <a:custGeom>
            <a:avLst/>
            <a:gdLst/>
            <a:ahLst/>
            <a:cxnLst/>
            <a:rect l="l" t="t" r="r" b="b"/>
            <a:pathLst>
              <a:path w="12192000" h="2515690" extrusionOk="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33"/>
          <p:cNvSpPr txBox="1">
            <a:spLocks noGrp="1"/>
          </p:cNvSpPr>
          <p:nvPr>
            <p:ph type="title"/>
          </p:nvPr>
        </p:nvSpPr>
        <p:spPr>
          <a:xfrm>
            <a:off x="838200" y="365125"/>
            <a:ext cx="10515600"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dk1"/>
                </a:solidFill>
                <a:latin typeface="Calibri"/>
                <a:ea typeface="Calibri"/>
                <a:cs typeface="Calibri"/>
                <a:sym typeface="Calibri"/>
              </a:rPr>
              <a:t>A quick glance</a:t>
            </a:r>
            <a:endParaRPr dirty="0"/>
          </a:p>
        </p:txBody>
      </p:sp>
      <p:pic>
        <p:nvPicPr>
          <p:cNvPr id="298" name="Google Shape;298;p33" descr="A map of the united states&#10;&#10;Description automatically generated"/>
          <p:cNvPicPr preferRelativeResize="0">
            <a:picLocks noGrp="1"/>
          </p:cNvPicPr>
          <p:nvPr>
            <p:ph type="body" idx="1"/>
          </p:nvPr>
        </p:nvPicPr>
        <p:blipFill rotWithShape="1">
          <a:blip r:embed="rId3">
            <a:alphaModFix/>
          </a:blip>
          <a:srcRect/>
          <a:stretch/>
        </p:blipFill>
        <p:spPr>
          <a:xfrm>
            <a:off x="206476" y="1730481"/>
            <a:ext cx="5184652" cy="3893569"/>
          </a:xfrm>
          <a:prstGeom prst="rect">
            <a:avLst/>
          </a:prstGeom>
          <a:noFill/>
          <a:ln>
            <a:noFill/>
          </a:ln>
        </p:spPr>
      </p:pic>
      <p:grpSp>
        <p:nvGrpSpPr>
          <p:cNvPr id="299" name="Google Shape;299;p33"/>
          <p:cNvGrpSpPr/>
          <p:nvPr/>
        </p:nvGrpSpPr>
        <p:grpSpPr>
          <a:xfrm>
            <a:off x="5594556" y="1730481"/>
            <a:ext cx="6390968" cy="4235443"/>
            <a:chOff x="-11" y="1931"/>
            <a:chExt cx="6387923" cy="3952630"/>
          </a:xfrm>
        </p:grpSpPr>
        <p:cxnSp>
          <p:nvCxnSpPr>
            <p:cNvPr id="300" name="Google Shape;300;p33"/>
            <p:cNvCxnSpPr/>
            <p:nvPr/>
          </p:nvCxnSpPr>
          <p:spPr>
            <a:xfrm>
              <a:off x="0" y="1931"/>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1" name="Google Shape;301;p33"/>
            <p:cNvSpPr/>
            <p:nvPr/>
          </p:nvSpPr>
          <p:spPr>
            <a:xfrm>
              <a:off x="0" y="1931"/>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txBox="1"/>
            <p:nvPr/>
          </p:nvSpPr>
          <p:spPr>
            <a:xfrm>
              <a:off x="-11" y="1936"/>
              <a:ext cx="6289500" cy="1071000"/>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900" b="0" i="0" u="none" strike="noStrike" cap="none" dirty="0">
                  <a:solidFill>
                    <a:schemeClr val="dk1"/>
                  </a:solidFill>
                  <a:latin typeface="Calibri"/>
                  <a:ea typeface="Calibri"/>
                  <a:cs typeface="Calibri"/>
                  <a:sym typeface="Calibri"/>
                </a:rPr>
                <a:t>Population: </a:t>
              </a:r>
              <a:r>
                <a:rPr lang="en-US" sz="2900" b="1" i="0" dirty="0">
                  <a:solidFill>
                    <a:srgbClr val="444444"/>
                  </a:solidFill>
                  <a:effectLst/>
                  <a:latin typeface="Calibri" panose="020F0502020204030204" pitchFamily="34" charset="0"/>
                  <a:cs typeface="Calibri" panose="020F0502020204030204" pitchFamily="34" charset="0"/>
                </a:rPr>
                <a:t>341,814,420</a:t>
              </a:r>
              <a:r>
                <a:rPr lang="en-US" sz="29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29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03" name="Google Shape;303;p33"/>
            <p:cNvCxnSpPr/>
            <p:nvPr/>
          </p:nvCxnSpPr>
          <p:spPr>
            <a:xfrm>
              <a:off x="0" y="1319475"/>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4" name="Google Shape;304;p33"/>
            <p:cNvSpPr/>
            <p:nvPr/>
          </p:nvSpPr>
          <p:spPr>
            <a:xfrm>
              <a:off x="0" y="1319475"/>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0" y="1319475"/>
              <a:ext cx="6387912" cy="1317600"/>
            </a:xfrm>
            <a:prstGeom prst="rect">
              <a:avLst/>
            </a:prstGeom>
            <a:noFill/>
            <a:ln>
              <a:noFill/>
            </a:ln>
          </p:spPr>
          <p:txBody>
            <a:bodyPr spcFirstLastPara="1" wrap="square" lIns="99050" tIns="99050" rIns="99050" bIns="99050" anchor="t" anchorCtr="0">
              <a:noAutofit/>
            </a:bodyPr>
            <a:lstStyle/>
            <a:p>
              <a:pPr marL="0" marR="0"/>
              <a:r>
                <a:rPr lang="en-US" sz="2000" kern="100" dirty="0">
                  <a:effectLst/>
                  <a:latin typeface="Calibri" panose="020F0502020204030204" pitchFamily="34" charset="0"/>
                  <a:ea typeface="Aptos" panose="020B0004020202020204" pitchFamily="34" charset="0"/>
                  <a:cs typeface="Calibri" panose="020F0502020204030204" pitchFamily="34" charset="0"/>
                </a:rPr>
                <a:t>Around 19.2 million students (undergraduate and postgraduate) are enrolled in 3,896 higher education institutions (2-year and 4-year) (NCES projection).</a:t>
              </a:r>
            </a:p>
          </p:txBody>
        </p:sp>
        <p:cxnSp>
          <p:nvCxnSpPr>
            <p:cNvPr id="306" name="Google Shape;306;p33"/>
            <p:cNvCxnSpPr/>
            <p:nvPr/>
          </p:nvCxnSpPr>
          <p:spPr>
            <a:xfrm>
              <a:off x="0" y="2637018"/>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7" name="Google Shape;307;p33"/>
            <p:cNvSpPr/>
            <p:nvPr/>
          </p:nvSpPr>
          <p:spPr>
            <a:xfrm>
              <a:off x="0" y="2637018"/>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0" y="2637018"/>
              <a:ext cx="6289589" cy="1317543"/>
            </a:xfrm>
            <a:prstGeom prst="rect">
              <a:avLst/>
            </a:prstGeom>
            <a:noFill/>
            <a:ln>
              <a:noFill/>
            </a:ln>
          </p:spPr>
          <p:txBody>
            <a:bodyPr spcFirstLastPara="1" wrap="square" lIns="99050" tIns="99050" rIns="99050" bIns="99050" anchor="t" anchorCtr="0">
              <a:noAutofit/>
            </a:bodyPr>
            <a:lstStyle/>
            <a:p>
              <a:r>
                <a:rPr lang="en-US" sz="2000" dirty="0"/>
                <a:t>Only 25 (0.6%) universities have more than 45 thousand students enrolled (</a:t>
              </a:r>
              <a:r>
                <a:rPr lang="en-US" sz="2000" dirty="0">
                  <a:hlinkClick r:id="rId4"/>
                </a:rPr>
                <a:t>Best Colleges, March 2024</a:t>
              </a:r>
              <a:r>
                <a:rPr lang="en-US" sz="2000" dirty="0"/>
                <a:t>).</a:t>
              </a:r>
            </a:p>
          </p:txBody>
        </p:sp>
      </p:grpSp>
      <p:sp>
        <p:nvSpPr>
          <p:cNvPr id="309" name="Google Shape;309;p33"/>
          <p:cNvSpPr txBox="1"/>
          <p:nvPr/>
        </p:nvSpPr>
        <p:spPr>
          <a:xfrm>
            <a:off x="1590260" y="6234814"/>
            <a:ext cx="9313714" cy="5385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700"/>
              <a:buFont typeface="Arial"/>
              <a:buNone/>
            </a:pPr>
            <a:r>
              <a:rPr lang="en-US" sz="1000" dirty="0">
                <a:solidFill>
                  <a:schemeClr val="dk1"/>
                </a:solidFill>
              </a:rPr>
              <a:t>Sources</a:t>
            </a:r>
            <a:r>
              <a:rPr lang="en-US" sz="1000" b="0" i="0" u="none"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Calibri"/>
                <a:ea typeface="Calibri"/>
                <a:cs typeface="Calibri"/>
                <a:sym typeface="Calibri"/>
              </a:rPr>
              <a:t> </a:t>
            </a:r>
            <a:r>
              <a:rPr lang="en-US" sz="1000" b="0" i="0" u="none" strike="noStrike" cap="none" dirty="0">
                <a:solidFill>
                  <a:schemeClr val="dk1"/>
                </a:solidFill>
                <a:latin typeface="Arial"/>
                <a:ea typeface="Arial"/>
                <a:cs typeface="Arial"/>
                <a:sym typeface="Arial"/>
              </a:rPr>
              <a:t>Tables</a:t>
            </a:r>
            <a:r>
              <a:rPr lang="en-US" sz="1000" b="0" i="0" u="sng" strike="noStrike" cap="none" dirty="0">
                <a:solidFill>
                  <a:schemeClr val="hlink"/>
                </a:solidFill>
                <a:latin typeface="Arial"/>
                <a:ea typeface="Arial"/>
                <a:cs typeface="Arial"/>
                <a:sym typeface="Arial"/>
                <a:hlinkClick r:id="rId5"/>
              </a:rPr>
              <a:t> 303.10</a:t>
            </a:r>
            <a:r>
              <a:rPr lang="en-US" sz="1000" b="0" i="0" u="none" strike="noStrike" cap="none" dirty="0">
                <a:solidFill>
                  <a:schemeClr val="dk1"/>
                </a:solidFill>
                <a:latin typeface="Arial"/>
                <a:ea typeface="Arial"/>
                <a:cs typeface="Arial"/>
                <a:sym typeface="Arial"/>
              </a:rPr>
              <a:t> ,  </a:t>
            </a:r>
            <a:r>
              <a:rPr lang="en-US" sz="1000" b="0" i="0" u="sng" strike="noStrike" cap="none" dirty="0">
                <a:solidFill>
                  <a:schemeClr val="hlink"/>
                </a:solidFill>
                <a:latin typeface="Arial"/>
                <a:ea typeface="Arial"/>
                <a:cs typeface="Arial"/>
                <a:sym typeface="Arial"/>
                <a:hlinkClick r:id="rId6"/>
              </a:rPr>
              <a:t>303.80 </a:t>
            </a:r>
            <a:r>
              <a:rPr lang="en-US" sz="1000" b="0" i="0" u="none" strike="noStrike" cap="none" dirty="0">
                <a:solidFill>
                  <a:schemeClr val="dk1"/>
                </a:solidFill>
                <a:latin typeface="Arial"/>
                <a:ea typeface="Arial"/>
                <a:cs typeface="Arial"/>
                <a:sym typeface="Arial"/>
              </a:rPr>
              <a:t>  and  </a:t>
            </a:r>
            <a:r>
              <a:rPr lang="en-US" sz="1000" b="0" i="0" u="sng" strike="noStrike" cap="none" dirty="0">
                <a:solidFill>
                  <a:schemeClr val="hlink"/>
                </a:solidFill>
                <a:latin typeface="Arial"/>
                <a:ea typeface="Arial"/>
                <a:cs typeface="Arial"/>
                <a:sym typeface="Arial"/>
                <a:hlinkClick r:id="rId7"/>
              </a:rPr>
              <a:t>317.10 </a:t>
            </a:r>
            <a:r>
              <a:rPr lang="en-US" sz="1000" b="0" i="0" u="none" strike="noStrike" cap="none" dirty="0">
                <a:solidFill>
                  <a:schemeClr val="dk1"/>
                </a:solidFill>
                <a:latin typeface="Arial"/>
                <a:ea typeface="Arial"/>
                <a:cs typeface="Arial"/>
                <a:sym typeface="Arial"/>
              </a:rPr>
              <a:t> of Digest of Education Statistics, US Census, </a:t>
            </a:r>
            <a:r>
              <a:rPr lang="en-US" sz="1000" b="0" i="0" u="sng" strike="noStrike" cap="none" dirty="0">
                <a:solidFill>
                  <a:schemeClr val="hlink"/>
                </a:solidFill>
                <a:latin typeface="Arial"/>
                <a:ea typeface="Arial"/>
                <a:cs typeface="Arial"/>
                <a:sym typeface="Arial"/>
                <a:hlinkClick r:id="rId8"/>
              </a:rPr>
              <a:t>College Express. </a:t>
            </a:r>
            <a:r>
              <a:rPr lang="en-US" sz="1000" b="0" i="0" u="none" strike="noStrike" cap="none" dirty="0">
                <a:solidFill>
                  <a:schemeClr val="dk1"/>
                </a:solidFill>
                <a:latin typeface="Arial"/>
                <a:ea typeface="Arial"/>
                <a:cs typeface="Arial"/>
                <a:sym typeface="Arial"/>
              </a:rPr>
              <a:t>The 50 largest US colleges and Universities.</a:t>
            </a:r>
            <a:r>
              <a:rPr lang="en-US" sz="7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4" descr="Aquarius with solid fill"/>
          <p:cNvPicPr preferRelativeResize="0"/>
          <p:nvPr/>
        </p:nvPicPr>
        <p:blipFill rotWithShape="1">
          <a:blip r:embed="rId3">
            <a:alphaModFix/>
          </a:blip>
          <a:srcRect/>
          <a:stretch/>
        </p:blipFill>
        <p:spPr>
          <a:xfrm>
            <a:off x="3429861" y="2905784"/>
            <a:ext cx="914400" cy="523216"/>
          </a:xfrm>
          <a:prstGeom prst="rect">
            <a:avLst/>
          </a:prstGeom>
          <a:noFill/>
          <a:ln>
            <a:noFill/>
          </a:ln>
        </p:spPr>
      </p:pic>
      <p:pic>
        <p:nvPicPr>
          <p:cNvPr id="316" name="Google Shape;316;p34" descr="Acorn with solid fill"/>
          <p:cNvPicPr preferRelativeResize="0"/>
          <p:nvPr/>
        </p:nvPicPr>
        <p:blipFill rotWithShape="1">
          <a:blip r:embed="rId4">
            <a:alphaModFix/>
          </a:blip>
          <a:srcRect/>
          <a:stretch/>
        </p:blipFill>
        <p:spPr>
          <a:xfrm>
            <a:off x="3648781" y="5733611"/>
            <a:ext cx="476561" cy="427929"/>
          </a:xfrm>
          <a:prstGeom prst="rect">
            <a:avLst/>
          </a:prstGeom>
          <a:noFill/>
          <a:ln>
            <a:noFill/>
          </a:ln>
        </p:spPr>
      </p:pic>
      <p:pic>
        <p:nvPicPr>
          <p:cNvPr id="317" name="Google Shape;317;p34" descr="Agriculture with solid fill"/>
          <p:cNvPicPr preferRelativeResize="0"/>
          <p:nvPr/>
        </p:nvPicPr>
        <p:blipFill rotWithShape="1">
          <a:blip r:embed="rId5">
            <a:alphaModFix/>
          </a:blip>
          <a:srcRect/>
          <a:stretch/>
        </p:blipFill>
        <p:spPr>
          <a:xfrm>
            <a:off x="3574641" y="4238294"/>
            <a:ext cx="624840" cy="521750"/>
          </a:xfrm>
          <a:prstGeom prst="rect">
            <a:avLst/>
          </a:prstGeom>
          <a:noFill/>
          <a:ln>
            <a:noFill/>
          </a:ln>
        </p:spPr>
      </p:pic>
      <p:grpSp>
        <p:nvGrpSpPr>
          <p:cNvPr id="318" name="Google Shape;318;p34"/>
          <p:cNvGrpSpPr/>
          <p:nvPr/>
        </p:nvGrpSpPr>
        <p:grpSpPr>
          <a:xfrm>
            <a:off x="645559" y="975089"/>
            <a:ext cx="5259405" cy="5228003"/>
            <a:chOff x="207481" y="923778"/>
            <a:chExt cx="7359161" cy="5237762"/>
          </a:xfrm>
        </p:grpSpPr>
        <p:sp>
          <p:nvSpPr>
            <p:cNvPr id="319" name="Google Shape;319;p34"/>
            <p:cNvSpPr/>
            <p:nvPr/>
          </p:nvSpPr>
          <p:spPr>
            <a:xfrm>
              <a:off x="1144726" y="3626679"/>
              <a:ext cx="5484670" cy="1223231"/>
            </a:xfrm>
            <a:custGeom>
              <a:avLst/>
              <a:gdLst/>
              <a:ahLst/>
              <a:cxnLst/>
              <a:rect l="l" t="t" r="r" b="b"/>
              <a:pathLst>
                <a:path w="5484670" h="1223231" extrusionOk="0">
                  <a:moveTo>
                    <a:pt x="862330" y="0"/>
                  </a:moveTo>
                  <a:lnTo>
                    <a:pt x="4617532" y="0"/>
                  </a:lnTo>
                  <a:lnTo>
                    <a:pt x="5484670" y="1223231"/>
                  </a:lnTo>
                  <a:lnTo>
                    <a:pt x="0" y="1223231"/>
                  </a:lnTo>
                  <a:lnTo>
                    <a:pt x="862330" y="0"/>
                  </a:lnTo>
                  <a:close/>
                </a:path>
              </a:pathLst>
            </a:custGeom>
            <a:solidFill>
              <a:srgbClr val="7F6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Baccalaureate</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nvGrpSpPr>
            <p:cNvPr id="320" name="Google Shape;320;p34"/>
            <p:cNvGrpSpPr/>
            <p:nvPr/>
          </p:nvGrpSpPr>
          <p:grpSpPr>
            <a:xfrm>
              <a:off x="207481" y="923778"/>
              <a:ext cx="7359161" cy="5237762"/>
              <a:chOff x="207481" y="923778"/>
              <a:chExt cx="7359161" cy="5237762"/>
            </a:xfrm>
          </p:grpSpPr>
          <p:sp>
            <p:nvSpPr>
              <p:cNvPr id="321" name="Google Shape;321;p34"/>
              <p:cNvSpPr/>
              <p:nvPr/>
            </p:nvSpPr>
            <p:spPr>
              <a:xfrm>
                <a:off x="3023365" y="923778"/>
                <a:ext cx="1727393" cy="1221764"/>
              </a:xfrm>
              <a:custGeom>
                <a:avLst/>
                <a:gdLst/>
                <a:ahLst/>
                <a:cxnLst/>
                <a:rect l="l" t="t" r="r" b="b"/>
                <a:pathLst>
                  <a:path w="1727393" h="1221764" extrusionOk="0">
                    <a:moveTo>
                      <a:pt x="861295" y="0"/>
                    </a:moveTo>
                    <a:lnTo>
                      <a:pt x="1727393" y="1221764"/>
                    </a:lnTo>
                    <a:lnTo>
                      <a:pt x="0" y="1221764"/>
                    </a:lnTo>
                    <a:lnTo>
                      <a:pt x="861295" y="0"/>
                    </a:lnTo>
                    <a:close/>
                  </a:path>
                </a:pathLst>
              </a:custGeom>
              <a:solidFill>
                <a:schemeClr val="accent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dirty="0">
                    <a:solidFill>
                      <a:schemeClr val="lt1"/>
                    </a:solidFill>
                    <a:latin typeface="Calibri"/>
                    <a:cs typeface="Calibri"/>
                    <a:sym typeface="Calibri"/>
                  </a:rPr>
                  <a:t>PhD</a:t>
                </a:r>
                <a:endParaRPr sz="1800" b="0" i="0" u="none" strike="noStrike" cap="none" dirty="0">
                  <a:solidFill>
                    <a:srgbClr val="000000"/>
                  </a:solidFill>
                  <a:latin typeface="Arial"/>
                  <a:ea typeface="Arial"/>
                  <a:cs typeface="Arial"/>
                  <a:sym typeface="Arial"/>
                </a:endParaRPr>
              </a:p>
            </p:txBody>
          </p:sp>
          <p:sp>
            <p:nvSpPr>
              <p:cNvPr id="322" name="Google Shape;322;p34"/>
              <p:cNvSpPr/>
              <p:nvPr/>
            </p:nvSpPr>
            <p:spPr>
              <a:xfrm>
                <a:off x="2119380" y="2293634"/>
                <a:ext cx="3606031" cy="1223231"/>
              </a:xfrm>
              <a:custGeom>
                <a:avLst/>
                <a:gdLst/>
                <a:ahLst/>
                <a:cxnLst/>
                <a:rect l="l" t="t" r="r" b="b"/>
                <a:pathLst>
                  <a:path w="3606031" h="1223231" extrusionOk="0">
                    <a:moveTo>
                      <a:pt x="862330" y="0"/>
                    </a:moveTo>
                    <a:lnTo>
                      <a:pt x="2738894" y="0"/>
                    </a:lnTo>
                    <a:lnTo>
                      <a:pt x="3606031" y="1223231"/>
                    </a:lnTo>
                    <a:lnTo>
                      <a:pt x="0" y="1223231"/>
                    </a:lnTo>
                    <a:lnTo>
                      <a:pt x="862330" y="0"/>
                    </a:lnTo>
                    <a:close/>
                  </a:path>
                </a:pathLst>
              </a:cu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Master’s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3" name="Google Shape;323;p34"/>
              <p:cNvSpPr/>
              <p:nvPr/>
            </p:nvSpPr>
            <p:spPr>
              <a:xfrm>
                <a:off x="207481" y="4941242"/>
                <a:ext cx="7359161" cy="1220298"/>
              </a:xfrm>
              <a:custGeom>
                <a:avLst/>
                <a:gdLst/>
                <a:ahLst/>
                <a:cxnLst/>
                <a:rect l="l" t="t" r="r" b="b"/>
                <a:pathLst>
                  <a:path w="7359161" h="1220298" extrusionOk="0">
                    <a:moveTo>
                      <a:pt x="860262" y="0"/>
                    </a:moveTo>
                    <a:lnTo>
                      <a:pt x="6494103" y="0"/>
                    </a:lnTo>
                    <a:lnTo>
                      <a:pt x="7359161" y="1220298"/>
                    </a:lnTo>
                    <a:lnTo>
                      <a:pt x="0" y="1220298"/>
                    </a:lnTo>
                    <a:lnTo>
                      <a:pt x="860262" y="0"/>
                    </a:lnTo>
                    <a:close/>
                  </a:path>
                </a:pathLst>
              </a:custGeom>
              <a:solidFill>
                <a:schemeClr val="accent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Associate Degree</a:t>
                </a:r>
                <a:endParaRPr lang="en-US" sz="2400" dirty="0"/>
              </a:p>
              <a:p>
                <a:pPr marL="0" marR="0" lvl="0" indent="0" algn="ctr" rtl="0">
                  <a:lnSpc>
                    <a:spcPct val="100000"/>
                  </a:lnSpc>
                  <a:spcBef>
                    <a:spcPts val="0"/>
                  </a:spcBef>
                  <a:spcAft>
                    <a:spcPts val="0"/>
                  </a:spcAft>
                  <a:buNone/>
                </a:pPr>
                <a:r>
                  <a:rPr lang="en-US" sz="1600" dirty="0">
                    <a:solidFill>
                      <a:schemeClr val="bg1"/>
                    </a:solidFill>
                  </a:rPr>
                  <a:t>(Equivalent to the first two years of the BA degree)</a:t>
                </a: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
        <p:nvSpPr>
          <p:cNvPr id="324" name="Google Shape;324;p34"/>
          <p:cNvSpPr txBox="1">
            <a:spLocks noGrp="1"/>
          </p:cNvSpPr>
          <p:nvPr>
            <p:ph type="title"/>
          </p:nvPr>
        </p:nvSpPr>
        <p:spPr>
          <a:xfrm>
            <a:off x="467625" y="45457"/>
            <a:ext cx="11285700" cy="6253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dirty="0"/>
              <a:t>American Postsecondary Degrees</a:t>
            </a:r>
            <a:endParaRPr sz="5400" dirty="0"/>
          </a:p>
        </p:txBody>
      </p:sp>
      <p:grpSp>
        <p:nvGrpSpPr>
          <p:cNvPr id="326" name="Google Shape;326;p34"/>
          <p:cNvGrpSpPr/>
          <p:nvPr/>
        </p:nvGrpSpPr>
        <p:grpSpPr>
          <a:xfrm>
            <a:off x="6126192" y="879218"/>
            <a:ext cx="5752770" cy="5323874"/>
            <a:chOff x="0" y="-596"/>
            <a:chExt cx="5447242" cy="3372705"/>
          </a:xfrm>
        </p:grpSpPr>
        <p:sp>
          <p:nvSpPr>
            <p:cNvPr id="327" name="Google Shape;327;p34"/>
            <p:cNvSpPr/>
            <p:nvPr/>
          </p:nvSpPr>
          <p:spPr>
            <a:xfrm>
              <a:off x="0" y="0"/>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4"/>
            <p:cNvSpPr txBox="1"/>
            <p:nvPr/>
          </p:nvSpPr>
          <p:spPr>
            <a:xfrm>
              <a:off x="76206" y="-596"/>
              <a:ext cx="4739400"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Postsecondary degrees range from associate (awarded by community colleges) to doctorate (awarded by universities).</a:t>
              </a:r>
            </a:p>
          </p:txBody>
        </p:sp>
        <p:sp>
          <p:nvSpPr>
            <p:cNvPr id="329" name="Google Shape;329;p34"/>
            <p:cNvSpPr/>
            <p:nvPr/>
          </p:nvSpPr>
          <p:spPr>
            <a:xfrm>
              <a:off x="353921" y="1171704"/>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4"/>
            <p:cNvSpPr txBox="1"/>
            <p:nvPr/>
          </p:nvSpPr>
          <p:spPr>
            <a:xfrm>
              <a:off x="498191" y="1201834"/>
              <a:ext cx="4634189"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43% of 2023 High School graduates enrolled in colleges and universities. 18.5% enrolled in community colleges </a:t>
              </a:r>
            </a:p>
          </p:txBody>
        </p:sp>
        <p:sp>
          <p:nvSpPr>
            <p:cNvPr id="331" name="Google Shape;331;p34"/>
            <p:cNvSpPr/>
            <p:nvPr/>
          </p:nvSpPr>
          <p:spPr>
            <a:xfrm>
              <a:off x="707842" y="2343409"/>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txBox="1"/>
            <p:nvPr/>
          </p:nvSpPr>
          <p:spPr>
            <a:xfrm>
              <a:off x="876562" y="2373534"/>
              <a:ext cx="4451715" cy="9684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Calibri"/>
                <a:buNone/>
              </a:pPr>
              <a:r>
                <a:rPr lang="en-US" sz="2000" b="0" i="0" u="none" strike="noStrike" dirty="0">
                  <a:solidFill>
                    <a:schemeClr val="bg1"/>
                  </a:solidFill>
                  <a:effectLst/>
                  <a:latin typeface="Times New Roman" panose="02020603050405020304" pitchFamily="18" charset="0"/>
                </a:rPr>
                <a:t>Only 32% of fall 2015 entering community college students transferred within 6 years.</a:t>
              </a:r>
              <a:endParaRPr lang="en-US" b="0" i="0" u="none" strike="noStrike" cap="none" dirty="0">
                <a:solidFill>
                  <a:schemeClr val="bg1"/>
                </a:solidFill>
                <a:latin typeface="Calibri"/>
                <a:ea typeface="Calibri"/>
                <a:cs typeface="Calibri"/>
                <a:sym typeface="Calibri"/>
              </a:endParaRPr>
            </a:p>
          </p:txBody>
        </p:sp>
        <p:sp>
          <p:nvSpPr>
            <p:cNvPr id="337" name="Google Shape;337;p34"/>
            <p:cNvSpPr/>
            <p:nvPr/>
          </p:nvSpPr>
          <p:spPr>
            <a:xfrm>
              <a:off x="3996381" y="751605"/>
              <a:ext cx="743055" cy="531641"/>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4424657" y="1923310"/>
              <a:ext cx="668700" cy="480994"/>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4"/>
            <p:cNvSpPr txBox="1"/>
            <p:nvPr/>
          </p:nvSpPr>
          <p:spPr>
            <a:xfrm>
              <a:off x="4575121" y="1923310"/>
              <a:ext cx="367800" cy="45022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3000"/>
                <a:buFont typeface="Calibri"/>
                <a:buNone/>
              </a:pPr>
              <a:endParaRPr sz="3000" b="0" i="0" u="none" strike="noStrike" cap="none" dirty="0">
                <a:solidFill>
                  <a:schemeClr val="dk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53C543C-6BD9-C4A1-96A8-DD4704C7924F}"/>
              </a:ext>
            </a:extLst>
          </p:cNvPr>
          <p:cNvSpPr txBox="1"/>
          <p:nvPr/>
        </p:nvSpPr>
        <p:spPr>
          <a:xfrm>
            <a:off x="1315384" y="6454287"/>
            <a:ext cx="8322886" cy="307777"/>
          </a:xfrm>
          <a:prstGeom prst="rect">
            <a:avLst/>
          </a:prstGeom>
          <a:noFill/>
        </p:spPr>
        <p:txBody>
          <a:bodyPr wrap="square" rtlCol="0">
            <a:spAutoFit/>
          </a:bodyPr>
          <a:lstStyle/>
          <a:p>
            <a:r>
              <a:rPr lang="en-US" dirty="0"/>
              <a:t>Sources: Table </a:t>
            </a:r>
            <a:r>
              <a:rPr lang="en-US" dirty="0">
                <a:hlinkClick r:id="rId6"/>
              </a:rPr>
              <a:t>302.10 </a:t>
            </a:r>
            <a:r>
              <a:rPr lang="en-US" dirty="0"/>
              <a:t>Digest of Education Statistics, Velasco et al (2024). </a:t>
            </a:r>
            <a:r>
              <a:rPr lang="en-US" dirty="0">
                <a:hlinkClick r:id="rId7"/>
              </a:rPr>
              <a:t>Tracking transfer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99601-6BBB-718F-F73D-821502E03880}"/>
              </a:ext>
            </a:extLst>
          </p:cNvPr>
          <p:cNvSpPr>
            <a:spLocks noGrp="1"/>
          </p:cNvSpPr>
          <p:nvPr>
            <p:ph type="title"/>
          </p:nvPr>
        </p:nvSpPr>
        <p:spPr>
          <a:xfrm>
            <a:off x="839787" y="365125"/>
            <a:ext cx="10837205" cy="980281"/>
          </a:xfrm>
        </p:spPr>
        <p:txBody>
          <a:bodyPr>
            <a:normAutofit/>
          </a:bodyPr>
          <a:lstStyle/>
          <a:p>
            <a:pPr algn="ctr"/>
            <a:r>
              <a:rPr lang="en-US" sz="4000" dirty="0">
                <a:latin typeface="Calibri" panose="020F0502020204030204" pitchFamily="34" charset="0"/>
                <a:cs typeface="Calibri" panose="020F0502020204030204" pitchFamily="34" charset="0"/>
              </a:rPr>
              <a:t>Community colleges at a Glance</a:t>
            </a:r>
          </a:p>
        </p:txBody>
      </p:sp>
      <p:sp>
        <p:nvSpPr>
          <p:cNvPr id="5" name="Text Placeholder 4">
            <a:extLst>
              <a:ext uri="{FF2B5EF4-FFF2-40B4-BE49-F238E27FC236}">
                <a16:creationId xmlns:a16="http://schemas.microsoft.com/office/drawing/2014/main" id="{F95E3A5E-B7BF-529D-0193-FFA852450397}"/>
              </a:ext>
            </a:extLst>
          </p:cNvPr>
          <p:cNvSpPr>
            <a:spLocks noGrp="1"/>
          </p:cNvSpPr>
          <p:nvPr>
            <p:ph type="body" idx="1"/>
          </p:nvPr>
        </p:nvSpPr>
        <p:spPr>
          <a:xfrm>
            <a:off x="543583" y="1514797"/>
            <a:ext cx="5479391" cy="1164114"/>
          </a:xfrm>
        </p:spPr>
        <p:txBody>
          <a:bodyPr>
            <a:normAutofit lnSpcReduction="10000"/>
          </a:bodyPr>
          <a:lstStyle/>
          <a:p>
            <a:r>
              <a:rPr lang="en-US" dirty="0">
                <a:latin typeface="Calibri" panose="020F0502020204030204" pitchFamily="34" charset="0"/>
                <a:cs typeface="Calibri" panose="020F0502020204030204" pitchFamily="34" charset="0"/>
              </a:rPr>
              <a:t>Community colleges are the main gateway to higher education for underrepresented students. </a:t>
            </a:r>
            <a:endParaRPr lang="en-US" b="0" i="0" u="none" strike="noStrike" cap="none" dirty="0">
              <a:solidFill>
                <a:srgbClr val="000000"/>
              </a:solidFill>
              <a:latin typeface="Calibri" panose="020F0502020204030204" pitchFamily="34" charset="0"/>
              <a:ea typeface="Barlow"/>
              <a:cs typeface="Calibri" panose="020F0502020204030204" pitchFamily="34" charset="0"/>
              <a:sym typeface="Barlow"/>
            </a:endParaRPr>
          </a:p>
        </p:txBody>
      </p:sp>
      <p:sp>
        <p:nvSpPr>
          <p:cNvPr id="6" name="Content Placeholder 5">
            <a:extLst>
              <a:ext uri="{FF2B5EF4-FFF2-40B4-BE49-F238E27FC236}">
                <a16:creationId xmlns:a16="http://schemas.microsoft.com/office/drawing/2014/main" id="{A2A2F052-8F0B-84B7-4744-4FC80ABDF048}"/>
              </a:ext>
            </a:extLst>
          </p:cNvPr>
          <p:cNvSpPr>
            <a:spLocks noGrp="1"/>
          </p:cNvSpPr>
          <p:nvPr>
            <p:ph sz="half" idx="2"/>
          </p:nvPr>
        </p:nvSpPr>
        <p:spPr>
          <a:xfrm>
            <a:off x="404037" y="2848303"/>
            <a:ext cx="5590361" cy="2953407"/>
          </a:xfrm>
        </p:spPr>
        <p:txBody>
          <a:bodyPr>
            <a:normAutofit fontScale="25000" lnSpcReduction="20000"/>
          </a:bodyPr>
          <a:lstStyle/>
          <a:p>
            <a:r>
              <a:rPr lang="en-US" sz="9600" dirty="0">
                <a:latin typeface="Calibri" panose="020F0502020204030204" pitchFamily="34" charset="0"/>
                <a:cs typeface="Calibri" panose="020F0502020204030204" pitchFamily="34" charset="0"/>
              </a:rPr>
              <a:t>38% of all US undergraduate students</a:t>
            </a:r>
          </a:p>
          <a:p>
            <a:r>
              <a:rPr lang="en-US" sz="9600" dirty="0">
                <a:latin typeface="Calibri" panose="020F0502020204030204" pitchFamily="34" charset="0"/>
                <a:cs typeface="Calibri" panose="020F0502020204030204" pitchFamily="34" charset="0"/>
              </a:rPr>
              <a:t>36% of first-time freshmen</a:t>
            </a:r>
          </a:p>
          <a:p>
            <a:r>
              <a:rPr lang="en-US" sz="9600" dirty="0">
                <a:latin typeface="Calibri" panose="020F0502020204030204" pitchFamily="34" charset="0"/>
                <a:cs typeface="Calibri" panose="020F0502020204030204" pitchFamily="34" charset="0"/>
              </a:rPr>
              <a:t>53% Native American</a:t>
            </a:r>
          </a:p>
          <a:p>
            <a:r>
              <a:rPr lang="en-US" sz="9600" dirty="0">
                <a:latin typeface="Calibri" panose="020F0502020204030204" pitchFamily="34" charset="0"/>
                <a:cs typeface="Calibri" panose="020F0502020204030204" pitchFamily="34" charset="0"/>
              </a:rPr>
              <a:t>48% Hispanic</a:t>
            </a:r>
          </a:p>
          <a:p>
            <a:r>
              <a:rPr lang="en-US" sz="9600" dirty="0">
                <a:latin typeface="Calibri" panose="020F0502020204030204" pitchFamily="34" charset="0"/>
                <a:cs typeface="Calibri" panose="020F0502020204030204" pitchFamily="34" charset="0"/>
              </a:rPr>
              <a:t>39% African American</a:t>
            </a:r>
          </a:p>
          <a:p>
            <a:r>
              <a:rPr lang="en-US" sz="9600" dirty="0">
                <a:latin typeface="Calibri" panose="020F0502020204030204" pitchFamily="34" charset="0"/>
                <a:cs typeface="Calibri" panose="020F0502020204030204" pitchFamily="34" charset="0"/>
              </a:rPr>
              <a:t>34% Asian Pacific Islander</a:t>
            </a:r>
          </a:p>
          <a:p>
            <a:endParaRPr lang="en-US" dirty="0"/>
          </a:p>
        </p:txBody>
      </p:sp>
      <p:sp>
        <p:nvSpPr>
          <p:cNvPr id="7" name="Text Placeholder 6">
            <a:extLst>
              <a:ext uri="{FF2B5EF4-FFF2-40B4-BE49-F238E27FC236}">
                <a16:creationId xmlns:a16="http://schemas.microsoft.com/office/drawing/2014/main" id="{99C4D70A-E4F6-067D-8C1D-40857DB6376C}"/>
              </a:ext>
            </a:extLst>
          </p:cNvPr>
          <p:cNvSpPr>
            <a:spLocks noGrp="1"/>
          </p:cNvSpPr>
          <p:nvPr>
            <p:ph type="body" sz="quarter" idx="3"/>
          </p:nvPr>
        </p:nvSpPr>
        <p:spPr>
          <a:xfrm>
            <a:off x="6258389" y="1345406"/>
            <a:ext cx="5183188" cy="536520"/>
          </a:xfrm>
        </p:spPr>
        <p:txBody>
          <a:bodyPr>
            <a:normAutofit lnSpcReduction="10000"/>
          </a:bodyPr>
          <a:lstStyle/>
          <a:p>
            <a:pPr algn="ctr"/>
            <a:r>
              <a:rPr lang="en-US" dirty="0"/>
              <a:t>Key insights</a:t>
            </a:r>
          </a:p>
        </p:txBody>
      </p:sp>
      <p:sp>
        <p:nvSpPr>
          <p:cNvPr id="8" name="Content Placeholder 7">
            <a:extLst>
              <a:ext uri="{FF2B5EF4-FFF2-40B4-BE49-F238E27FC236}">
                <a16:creationId xmlns:a16="http://schemas.microsoft.com/office/drawing/2014/main" id="{34F625A3-243C-01BF-3DFB-391CDDAF94D5}"/>
              </a:ext>
            </a:extLst>
          </p:cNvPr>
          <p:cNvSpPr>
            <a:spLocks noGrp="1"/>
          </p:cNvSpPr>
          <p:nvPr>
            <p:ph sz="quarter" idx="4"/>
          </p:nvPr>
        </p:nvSpPr>
        <p:spPr>
          <a:xfrm>
            <a:off x="6096000" y="1889715"/>
            <a:ext cx="5919787" cy="4056993"/>
          </a:xfrm>
        </p:spPr>
        <p:txBody>
          <a:bodyPr>
            <a:normAutofit fontScale="25000" lnSpcReduction="20000"/>
          </a:bodyPr>
          <a:lstStyle/>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There are about 1,026 community colleges in the US, representing </a:t>
            </a:r>
            <a:r>
              <a:rPr lang="en-US" sz="8000" kern="100" dirty="0">
                <a:latin typeface="Calibri" panose="020F0502020204030204" pitchFamily="34" charset="0"/>
                <a:ea typeface="Aptos" panose="020B0004020202020204" pitchFamily="34" charset="0"/>
                <a:cs typeface="Calibri" panose="020F0502020204030204" pitchFamily="34" charset="0"/>
              </a:rPr>
              <a:t>26</a:t>
            </a:r>
            <a:r>
              <a:rPr lang="en-US" sz="8000" kern="100" dirty="0">
                <a:effectLst/>
                <a:latin typeface="Calibri" panose="020F0502020204030204" pitchFamily="34" charset="0"/>
                <a:ea typeface="Aptos" panose="020B0004020202020204" pitchFamily="34" charset="0"/>
                <a:cs typeface="Calibri" panose="020F0502020204030204" pitchFamily="34" charset="0"/>
              </a:rPr>
              <a:t>% of higher education institutions.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In 2021-22, community colleges awarded 849,111 associate degrees and  22,776 BA degrees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 average community college student is 27 years old.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Most community college students are women (58%)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32% of  community students are the first in their family to go to college</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55% of them receive financial support</a:t>
            </a:r>
          </a:p>
          <a:p>
            <a:endParaRPr lang="en-US" dirty="0"/>
          </a:p>
        </p:txBody>
      </p:sp>
      <p:sp>
        <p:nvSpPr>
          <p:cNvPr id="2" name="Google Shape;114;p16">
            <a:extLst>
              <a:ext uri="{FF2B5EF4-FFF2-40B4-BE49-F238E27FC236}">
                <a16:creationId xmlns:a16="http://schemas.microsoft.com/office/drawing/2014/main" id="{FE805486-F656-D399-C701-BFD67465FDCF}"/>
              </a:ext>
            </a:extLst>
          </p:cNvPr>
          <p:cNvSpPr txBox="1"/>
          <p:nvPr/>
        </p:nvSpPr>
        <p:spPr>
          <a:xfrm>
            <a:off x="515008" y="6460977"/>
            <a:ext cx="780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t>Sources</a:t>
            </a:r>
            <a:r>
              <a:rPr lang="en-US" sz="1400" b="0" i="0" u="none" strike="noStrike" cap="none" dirty="0">
                <a:solidFill>
                  <a:srgbClr val="000000"/>
                </a:solidFill>
                <a:latin typeface="Arial"/>
                <a:ea typeface="Arial"/>
                <a:cs typeface="Arial"/>
                <a:sym typeface="Arial"/>
              </a:rPr>
              <a:t>:  </a:t>
            </a: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AACC Fast Facts 202</a:t>
            </a:r>
            <a:r>
              <a:rPr lang="en-US" sz="1400" b="0" i="0" u="sng" strike="noStrike" cap="none" dirty="0">
                <a:solidFill>
                  <a:srgbClr val="000000"/>
                </a:solidFill>
                <a:latin typeface="Arial"/>
                <a:ea typeface="Arial"/>
                <a:cs typeface="Arial"/>
                <a:sym typeface="Arial"/>
              </a:rPr>
              <a:t>4</a:t>
            </a:r>
            <a:r>
              <a:rPr lang="en-US" dirty="0"/>
              <a:t>;  </a:t>
            </a:r>
            <a:r>
              <a:rPr lang="en-US" u="sng" dirty="0">
                <a:solidFill>
                  <a:schemeClr val="hlink"/>
                </a:solidFill>
                <a:hlinkClick r:id="rId4"/>
              </a:rPr>
              <a:t>Table </a:t>
            </a:r>
            <a:r>
              <a:rPr lang="en-US" u="sng" dirty="0">
                <a:solidFill>
                  <a:schemeClr val="hlink"/>
                </a:solidFill>
              </a:rPr>
              <a:t>317.10 </a:t>
            </a:r>
            <a:r>
              <a:rPr lang="en-US" i="1" dirty="0"/>
              <a:t>Digest of Education Statistics</a:t>
            </a:r>
            <a:endParaRPr sz="14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49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8BF3D-A668-90E9-CCF4-15255086CA16}"/>
              </a:ext>
            </a:extLst>
          </p:cNvPr>
          <p:cNvSpPr>
            <a:spLocks noGrp="1"/>
          </p:cNvSpPr>
          <p:nvPr>
            <p:ph type="title"/>
          </p:nvPr>
        </p:nvSpPr>
        <p:spPr>
          <a:xfrm>
            <a:off x="839788" y="182245"/>
            <a:ext cx="10515600" cy="854075"/>
          </a:xfrm>
        </p:spPr>
        <p:txBody>
          <a:bodyPr/>
          <a:lstStyle/>
          <a:p>
            <a:r>
              <a:rPr lang="en-US" dirty="0"/>
              <a:t>The problem</a:t>
            </a:r>
          </a:p>
        </p:txBody>
      </p:sp>
      <p:pic>
        <p:nvPicPr>
          <p:cNvPr id="11" name="Content Placeholder 10" descr="A graph of a number of graduates&#10;&#10;Description automatically generated with medium confidence">
            <a:extLst>
              <a:ext uri="{FF2B5EF4-FFF2-40B4-BE49-F238E27FC236}">
                <a16:creationId xmlns:a16="http://schemas.microsoft.com/office/drawing/2014/main" id="{D4BF3912-FCB6-B5ED-0B79-877621D5C7A6}"/>
              </a:ext>
            </a:extLst>
          </p:cNvPr>
          <p:cNvPicPr>
            <a:picLocks noGrp="1" noChangeAspect="1"/>
          </p:cNvPicPr>
          <p:nvPr>
            <p:ph sz="half" idx="2"/>
          </p:nvPr>
        </p:nvPicPr>
        <p:blipFill>
          <a:blip r:embed="rId3"/>
          <a:stretch>
            <a:fillRect/>
          </a:stretch>
        </p:blipFill>
        <p:spPr>
          <a:xfrm>
            <a:off x="85344" y="1072896"/>
            <a:ext cx="6346952" cy="5352288"/>
          </a:xfrm>
        </p:spPr>
      </p:pic>
      <p:sp>
        <p:nvSpPr>
          <p:cNvPr id="9" name="Content Placeholder 8">
            <a:extLst>
              <a:ext uri="{FF2B5EF4-FFF2-40B4-BE49-F238E27FC236}">
                <a16:creationId xmlns:a16="http://schemas.microsoft.com/office/drawing/2014/main" id="{98831E79-9990-B60C-8A47-DB082A372FB1}"/>
              </a:ext>
            </a:extLst>
          </p:cNvPr>
          <p:cNvSpPr>
            <a:spLocks noGrp="1"/>
          </p:cNvSpPr>
          <p:nvPr>
            <p:ph sz="quarter" idx="4"/>
          </p:nvPr>
        </p:nvSpPr>
        <p:spPr>
          <a:xfrm>
            <a:off x="6432296" y="1072896"/>
            <a:ext cx="5674360" cy="5352288"/>
          </a:xfrm>
        </p:spPr>
        <p:txBody>
          <a:bodyPr/>
          <a:lstStyle/>
          <a:p>
            <a:pPr>
              <a:buFont typeface="Arial" panose="020B0604020202020204" pitchFamily="34" charset="0"/>
              <a:buChar char="•"/>
            </a:pPr>
            <a:r>
              <a:rPr lang="en-US" sz="2000" dirty="0"/>
              <a:t>From 2018 to 2021, the proportion of HS graduates who enrolled decreased by 7%, or 480,258 (</a:t>
            </a:r>
            <a:r>
              <a:rPr lang="en-US" sz="2000" dirty="0">
                <a:hlinkClick r:id="rId4"/>
              </a:rPr>
              <a:t>table 302.10</a:t>
            </a:r>
            <a:r>
              <a:rPr lang="en-US" sz="2000" dirty="0"/>
              <a:t>). In Fall 2024, enrollment declined by 6% (</a:t>
            </a:r>
            <a:r>
              <a:rPr lang="en-US" sz="2000" dirty="0">
                <a:hlinkClick r:id="rId5"/>
              </a:rPr>
              <a:t>NSC</a:t>
            </a:r>
            <a:r>
              <a:rPr lang="en-US" sz="2000" dirty="0"/>
              <a:t>, October 2024).</a:t>
            </a:r>
          </a:p>
          <a:p>
            <a:pPr>
              <a:buFont typeface="Arial" panose="020B0604020202020204" pitchFamily="34" charset="0"/>
              <a:buChar char="•"/>
            </a:pPr>
            <a:r>
              <a:rPr lang="en-US" sz="2000" dirty="0"/>
              <a:t>The percentage of HS graduates enrolling in community colleges declined at higher pace next to the national trend (9%) from 2018 to 2022.</a:t>
            </a:r>
          </a:p>
          <a:p>
            <a:pPr>
              <a:buFont typeface="Arial" panose="020B0604020202020204" pitchFamily="34" charset="0"/>
              <a:buChar char="•"/>
            </a:pPr>
            <a:r>
              <a:rPr lang="en-US" sz="2000" dirty="0"/>
              <a:t>The proportion of community college graduates who transferred decreased by about 8% between 2021 and 2022 (National Student Clearinghouse (NSC), </a:t>
            </a:r>
            <a:r>
              <a:rPr lang="en-US" sz="2000" dirty="0">
                <a:hlinkClick r:id="rId6"/>
              </a:rPr>
              <a:t>March, 2023</a:t>
            </a:r>
            <a:r>
              <a:rPr lang="en-US" sz="2000" dirty="0"/>
              <a:t>).</a:t>
            </a:r>
          </a:p>
          <a:p>
            <a:pPr>
              <a:buFont typeface="Arial" panose="020B0604020202020204" pitchFamily="34" charset="0"/>
              <a:buChar char="•"/>
            </a:pPr>
            <a:r>
              <a:rPr lang="en-US" sz="2000" dirty="0"/>
              <a:t>In Spring 2024, </a:t>
            </a:r>
            <a:r>
              <a:rPr lang="en-US" sz="2000" dirty="0">
                <a:hlinkClick r:id="rId7"/>
              </a:rPr>
              <a:t>NSC</a:t>
            </a:r>
            <a:r>
              <a:rPr lang="en-US" sz="2000" dirty="0"/>
              <a:t> reported recovery of fall 2023 transfer rates by 5% next to fall 2022.</a:t>
            </a:r>
          </a:p>
          <a:p>
            <a:pPr marL="95250" indent="0">
              <a:buNone/>
            </a:pPr>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9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629328" y="-38110"/>
            <a:ext cx="10042500" cy="915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t>Research questions</a:t>
            </a:r>
            <a:endParaRPr dirty="0"/>
          </a:p>
        </p:txBody>
      </p:sp>
      <p:grpSp>
        <p:nvGrpSpPr>
          <p:cNvPr id="131" name="Google Shape;131;p18"/>
          <p:cNvGrpSpPr/>
          <p:nvPr/>
        </p:nvGrpSpPr>
        <p:grpSpPr>
          <a:xfrm>
            <a:off x="1629300" y="1226832"/>
            <a:ext cx="9444888" cy="5360140"/>
            <a:chOff x="-16" y="-784679"/>
            <a:chExt cx="5393716" cy="6549636"/>
          </a:xfrm>
        </p:grpSpPr>
        <p:sp>
          <p:nvSpPr>
            <p:cNvPr id="132" name="Google Shape;132;p18"/>
            <p:cNvSpPr/>
            <p:nvPr/>
          </p:nvSpPr>
          <p:spPr>
            <a:xfrm>
              <a:off x="0" y="-784679"/>
              <a:ext cx="5393700" cy="224345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 name="Google Shape;133;p18"/>
            <p:cNvSpPr/>
            <p:nvPr/>
          </p:nvSpPr>
          <p:spPr>
            <a:xfrm>
              <a:off x="380988" y="-428592"/>
              <a:ext cx="692700" cy="163878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1454685" y="2485"/>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txBox="1"/>
            <p:nvPr/>
          </p:nvSpPr>
          <p:spPr>
            <a:xfrm>
              <a:off x="1141802" y="-667340"/>
              <a:ext cx="4199495" cy="2043415"/>
            </a:xfrm>
            <a:prstGeom prst="rect">
              <a:avLst/>
            </a:prstGeom>
            <a:noFill/>
            <a:ln>
              <a:noFill/>
            </a:ln>
          </p:spPr>
          <p:txBody>
            <a:bodyPr spcFirstLastPara="1" wrap="square" lIns="133275" tIns="133275" rIns="133275" bIns="133275" anchor="ctr" anchorCtr="0">
              <a:noAutofit/>
            </a:bodyPr>
            <a:lstStyle/>
            <a:p>
              <a:pPr marL="0" marR="0"/>
              <a:r>
                <a:rPr lang="en-US" sz="2400" kern="100" dirty="0">
                  <a:effectLst/>
                  <a:latin typeface="Aptos" panose="020B0004020202020204" pitchFamily="34" charset="0"/>
                  <a:ea typeface="Aptos" panose="020B0004020202020204" pitchFamily="34" charset="0"/>
                  <a:cs typeface="Times New Roman" panose="02020603050405020304" pitchFamily="18" charset="0"/>
                </a:rPr>
                <a:t>Is transfer efficacy composed of four unique, but interrelated sub constructs (namely, mastery experiences, social persuasion, vicarious experiences, and reduction of stress)?</a:t>
              </a:r>
            </a:p>
          </p:txBody>
        </p:sp>
        <p:sp>
          <p:nvSpPr>
            <p:cNvPr id="136" name="Google Shape;136;p18"/>
            <p:cNvSpPr/>
            <p:nvPr/>
          </p:nvSpPr>
          <p:spPr>
            <a:xfrm>
              <a:off x="-15" y="1656716"/>
              <a:ext cx="5393700" cy="199277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88640" y="2083911"/>
              <a:ext cx="692700" cy="1259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1454685" y="1576819"/>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p:nvPr/>
          </p:nvSpPr>
          <p:spPr>
            <a:xfrm>
              <a:off x="1177880" y="2055793"/>
              <a:ext cx="3939000"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dirty="0">
                  <a:latin typeface="Calibri"/>
                  <a:ea typeface="Calibri"/>
                  <a:cs typeface="Calibri"/>
                  <a:sym typeface="Calibri"/>
                </a:rPr>
                <a:t>What constitutes goal orientation towards transferring among community college students?</a:t>
              </a:r>
              <a:endParaRPr lang="en-US" sz="2400" b="0" i="0" u="none" strike="noStrike" cap="none" dirty="0">
                <a:solidFill>
                  <a:srgbClr val="000000"/>
                </a:solidFill>
                <a:latin typeface="Calibri"/>
                <a:ea typeface="Calibri"/>
                <a:cs typeface="Calibri"/>
                <a:sym typeface="Calibri"/>
              </a:endParaRPr>
            </a:p>
          </p:txBody>
        </p:sp>
        <p:sp>
          <p:nvSpPr>
            <p:cNvPr id="140" name="Google Shape;140;p18"/>
            <p:cNvSpPr/>
            <p:nvPr/>
          </p:nvSpPr>
          <p:spPr>
            <a:xfrm>
              <a:off x="-16" y="3964431"/>
              <a:ext cx="5393700" cy="1800526"/>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366372" y="4185409"/>
              <a:ext cx="692700" cy="1429483"/>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54685" y="3151153"/>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162603" y="4279365"/>
              <a:ext cx="4096779"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Calibri"/>
                  <a:ea typeface="Calibri"/>
                  <a:cs typeface="Calibri"/>
                  <a:sym typeface="Calibri"/>
                </a:rPr>
                <a:t>What is the impact of self-efficacy on goal orientation among community college students?</a:t>
              </a:r>
              <a:endParaRPr sz="2400" b="0" i="0" u="none" strike="noStrike" cap="none" dirty="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8000"/>
              <a:buNone/>
            </a:pPr>
            <a:r>
              <a:rPr lang="en-US" sz="5600" dirty="0"/>
              <a:t>Guiding conceptual models</a:t>
            </a:r>
            <a:endParaRPr dirty="0"/>
          </a:p>
        </p:txBody>
      </p:sp>
      <p:sp>
        <p:nvSpPr>
          <p:cNvPr id="150" name="Google Shape;150;p19"/>
          <p:cNvSpPr txBox="1"/>
          <p:nvPr/>
        </p:nvSpPr>
        <p:spPr>
          <a:xfrm>
            <a:off x="6586649" y="1703012"/>
            <a:ext cx="5448600" cy="4616618"/>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Transfer Efficacy Model (TEM) (Buenaflor, 2021)</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Social Cognitive Theory (Bandura, 1989)  and Self-Efficacy (Bandura, 1994)</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Goal Orientation Theory (Locke &amp; Latham, 2002)</a:t>
            </a:r>
            <a:endParaRPr sz="3200" dirty="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07504" y="152118"/>
            <a:ext cx="11784496" cy="117281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5500"/>
              <a:buNone/>
            </a:pPr>
            <a:r>
              <a:rPr lang="en-US" sz="3600" dirty="0"/>
              <a:t>Transfer Efficacy Model (TEM) (Buenaflor, 2021)</a:t>
            </a:r>
            <a:endParaRPr sz="1400" dirty="0"/>
          </a:p>
        </p:txBody>
      </p:sp>
      <p:sp>
        <p:nvSpPr>
          <p:cNvPr id="157" name="Google Shape;157;p20"/>
          <p:cNvSpPr txBox="1">
            <a:spLocks noGrp="1"/>
          </p:cNvSpPr>
          <p:nvPr>
            <p:ph type="body" idx="1"/>
          </p:nvPr>
        </p:nvSpPr>
        <p:spPr>
          <a:xfrm>
            <a:off x="126334" y="1324935"/>
            <a:ext cx="5648824" cy="4946623"/>
          </a:xfrm>
          <a:prstGeom prst="rect">
            <a:avLst/>
          </a:prstGeom>
          <a:noFill/>
          <a:ln>
            <a:noFill/>
          </a:ln>
        </p:spPr>
        <p:txBody>
          <a:bodyPr spcFirstLastPara="1" wrap="square" lIns="0" tIns="0" rIns="0" bIns="0" anchor="t" anchorCtr="0">
            <a:noAutofit/>
          </a:bodyPr>
          <a:lstStyle/>
          <a:p>
            <a:pPr marL="285750" lvl="0" indent="-298450" algn="l" rtl="0">
              <a:lnSpc>
                <a:spcPct val="115000"/>
              </a:lnSpc>
              <a:spcBef>
                <a:spcPts val="0"/>
              </a:spcBef>
              <a:spcAft>
                <a:spcPts val="0"/>
              </a:spcAft>
              <a:buSzPts val="2300"/>
              <a:buChar char="•"/>
            </a:pPr>
            <a:r>
              <a:rPr lang="en-US" sz="2200" dirty="0"/>
              <a:t>The TEM model describes how community college students become self-efficacious  to navigate the college transfer process. </a:t>
            </a:r>
          </a:p>
          <a:p>
            <a:pPr marL="285750" lvl="0" indent="-298450" algn="l" rtl="0">
              <a:lnSpc>
                <a:spcPct val="115000"/>
              </a:lnSpc>
              <a:spcBef>
                <a:spcPts val="0"/>
              </a:spcBef>
              <a:spcAft>
                <a:spcPts val="0"/>
              </a:spcAft>
              <a:buSzPts val="2300"/>
              <a:buChar char="•"/>
            </a:pPr>
            <a:r>
              <a:rPr lang="en-US" sz="2200" dirty="0"/>
              <a:t>TEM posits that a student's belief in being able to transfer to a university is shaped by four contextual influences which range from prior performance achievements (mastery experiences) to stress-reducing experiences.</a:t>
            </a:r>
          </a:p>
          <a:p>
            <a:pPr marL="285750" lvl="0" indent="-298450" algn="l" rtl="0">
              <a:lnSpc>
                <a:spcPct val="115000"/>
              </a:lnSpc>
              <a:spcBef>
                <a:spcPts val="0"/>
              </a:spcBef>
              <a:spcAft>
                <a:spcPts val="0"/>
              </a:spcAft>
              <a:buSzPts val="2300"/>
              <a:buChar char="•"/>
            </a:pPr>
            <a:r>
              <a:rPr lang="en-US" sz="2200" dirty="0"/>
              <a:t> These four sources have an impact on the goal orientation towards transfer, a goal that will ultimately determine transferring to a  university. </a:t>
            </a:r>
          </a:p>
        </p:txBody>
      </p:sp>
      <p:pic>
        <p:nvPicPr>
          <p:cNvPr id="158" name="Google Shape;158;p20"/>
          <p:cNvPicPr preferRelativeResize="0"/>
          <p:nvPr/>
        </p:nvPicPr>
        <p:blipFill rotWithShape="1">
          <a:blip r:embed="rId3">
            <a:alphaModFix/>
          </a:blip>
          <a:srcRect/>
          <a:stretch/>
        </p:blipFill>
        <p:spPr>
          <a:xfrm>
            <a:off x="5996763" y="1324935"/>
            <a:ext cx="6068903" cy="5205073"/>
          </a:xfrm>
          <a:prstGeom prst="rect">
            <a:avLst/>
          </a:prstGeom>
          <a:noFill/>
          <a:ln>
            <a:noFill/>
          </a:ln>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2742</TotalTime>
  <Words>3134</Words>
  <Application>Microsoft Macintosh PowerPoint</Application>
  <PresentationFormat>Widescreen</PresentationFormat>
  <Paragraphs>503</Paragraphs>
  <Slides>25</Slides>
  <Notes>24</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Play</vt:lpstr>
      <vt:lpstr>Barlow Medium</vt:lpstr>
      <vt:lpstr>Helvetica Neue</vt:lpstr>
      <vt:lpstr>EB Garamond</vt:lpstr>
      <vt:lpstr>Times</vt:lpstr>
      <vt:lpstr>Barlow</vt:lpstr>
      <vt:lpstr>Libre Franklin Black</vt:lpstr>
      <vt:lpstr>Consolas</vt:lpstr>
      <vt:lpstr>Calibri</vt:lpstr>
      <vt:lpstr>Avenir</vt:lpstr>
      <vt:lpstr>Söhne</vt:lpstr>
      <vt:lpstr>Aptos Narrow</vt:lpstr>
      <vt:lpstr>Aptos</vt:lpstr>
      <vt:lpstr>Times New Roman</vt:lpstr>
      <vt:lpstr>Arial</vt:lpstr>
      <vt:lpstr>Business Geometric Template</vt:lpstr>
      <vt:lpstr>Transfer Efficacy &amp; Goal Orientation Among Potential Transfer Students: An Exploratory Study (Buenaflor &amp; Cabrera, 2023)</vt:lpstr>
      <vt:lpstr>Agenda</vt:lpstr>
      <vt:lpstr>A quick glance</vt:lpstr>
      <vt:lpstr>American Postsecondary Degrees</vt:lpstr>
      <vt:lpstr>Community colleges at a Glance</vt:lpstr>
      <vt:lpstr>The problem</vt:lpstr>
      <vt:lpstr>Research questions</vt:lpstr>
      <vt:lpstr>Guiding conceptual models</vt:lpstr>
      <vt:lpstr>Transfer Efficacy Model (TEM) (Buenaflor, 2021)</vt:lpstr>
      <vt:lpstr>Translating the TEM model into a model susceptible to empirical testing</vt:lpstr>
      <vt:lpstr>Methods</vt:lpstr>
      <vt:lpstr>PowerPoint Presentation</vt:lpstr>
      <vt:lpstr>Phase 2: Survey administration</vt:lpstr>
      <vt:lpstr>Who answered the survey?</vt:lpstr>
      <vt:lpstr>Exploratory factor analyses</vt:lpstr>
      <vt:lpstr>Confirmatory Factor Analysis</vt:lpstr>
      <vt:lpstr>Main research question:</vt:lpstr>
      <vt:lpstr>Impact of self-efficacy on goal orientation </vt:lpstr>
      <vt:lpstr>Conclusions</vt:lpstr>
      <vt:lpstr>Questions?</vt:lpstr>
      <vt:lpstr>What intervention strategies can you suggest based on this study? (Two perspectives)</vt:lpstr>
      <vt:lpstr> Some developments: At the state level</vt:lpstr>
      <vt:lpstr>Some developments: At the Federal level</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Alberto Cabrera</cp:lastModifiedBy>
  <cp:revision>42</cp:revision>
  <cp:lastPrinted>2024-11-10T18:03:33Z</cp:lastPrinted>
  <dcterms:modified xsi:type="dcterms:W3CDTF">2024-11-10T18:03:39Z</dcterms:modified>
</cp:coreProperties>
</file>